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64" r:id="rId4"/>
    <p:sldId id="281" r:id="rId5"/>
    <p:sldId id="265" r:id="rId6"/>
    <p:sldId id="273" r:id="rId7"/>
    <p:sldId id="287" r:id="rId8"/>
    <p:sldId id="289" r:id="rId9"/>
    <p:sldId id="284" r:id="rId10"/>
    <p:sldId id="288" r:id="rId11"/>
    <p:sldId id="290" r:id="rId12"/>
    <p:sldId id="291" r:id="rId13"/>
    <p:sldId id="304" r:id="rId14"/>
    <p:sldId id="298" r:id="rId15"/>
    <p:sldId id="300" r:id="rId16"/>
    <p:sldId id="301" r:id="rId17"/>
    <p:sldId id="302" r:id="rId18"/>
    <p:sldId id="305" r:id="rId19"/>
    <p:sldId id="307" r:id="rId20"/>
    <p:sldId id="296" r:id="rId21"/>
    <p:sldId id="295" r:id="rId22"/>
    <p:sldId id="310" r:id="rId23"/>
    <p:sldId id="311" r:id="rId24"/>
    <p:sldId id="314" r:id="rId25"/>
    <p:sldId id="315" r:id="rId26"/>
    <p:sldId id="316" r:id="rId27"/>
    <p:sldId id="317" r:id="rId28"/>
    <p:sldId id="318" r:id="rId29"/>
    <p:sldId id="313" r:id="rId30"/>
    <p:sldId id="320" r:id="rId31"/>
    <p:sldId id="321" r:id="rId32"/>
    <p:sldId id="319" r:id="rId33"/>
    <p:sldId id="322" r:id="rId34"/>
    <p:sldId id="325" r:id="rId35"/>
    <p:sldId id="328" r:id="rId36"/>
    <p:sldId id="329" r:id="rId37"/>
    <p:sldId id="326" r:id="rId38"/>
    <p:sldId id="330" r:id="rId39"/>
    <p:sldId id="331" r:id="rId40"/>
    <p:sldId id="333" r:id="rId41"/>
    <p:sldId id="334" r:id="rId42"/>
    <p:sldId id="335" r:id="rId43"/>
    <p:sldId id="332" r:id="rId44"/>
    <p:sldId id="336" r:id="rId45"/>
    <p:sldId id="327" r:id="rId46"/>
    <p:sldId id="338" r:id="rId47"/>
    <p:sldId id="340" r:id="rId48"/>
    <p:sldId id="342" r:id="rId49"/>
    <p:sldId id="343" r:id="rId50"/>
    <p:sldId id="344" r:id="rId51"/>
    <p:sldId id="345" r:id="rId52"/>
    <p:sldId id="346" r:id="rId53"/>
    <p:sldId id="347" r:id="rId54"/>
    <p:sldId id="348" r:id="rId55"/>
    <p:sldId id="349" r:id="rId56"/>
    <p:sldId id="350" r:id="rId57"/>
    <p:sldId id="35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BCD867-AD98-4723-B9A3-5B75A4758DD8}">
          <p14:sldIdLst>
            <p14:sldId id="256"/>
            <p14:sldId id="269"/>
            <p14:sldId id="264"/>
            <p14:sldId id="281"/>
            <p14:sldId id="265"/>
            <p14:sldId id="273"/>
            <p14:sldId id="287"/>
            <p14:sldId id="289"/>
            <p14:sldId id="284"/>
            <p14:sldId id="288"/>
            <p14:sldId id="290"/>
            <p14:sldId id="291"/>
            <p14:sldId id="304"/>
            <p14:sldId id="298"/>
            <p14:sldId id="300"/>
            <p14:sldId id="301"/>
            <p14:sldId id="302"/>
            <p14:sldId id="305"/>
            <p14:sldId id="307"/>
            <p14:sldId id="296"/>
            <p14:sldId id="295"/>
            <p14:sldId id="310"/>
            <p14:sldId id="311"/>
            <p14:sldId id="314"/>
            <p14:sldId id="315"/>
            <p14:sldId id="316"/>
            <p14:sldId id="317"/>
            <p14:sldId id="318"/>
            <p14:sldId id="313"/>
            <p14:sldId id="320"/>
            <p14:sldId id="321"/>
            <p14:sldId id="319"/>
            <p14:sldId id="322"/>
            <p14:sldId id="325"/>
            <p14:sldId id="328"/>
            <p14:sldId id="329"/>
            <p14:sldId id="326"/>
            <p14:sldId id="330"/>
            <p14:sldId id="331"/>
            <p14:sldId id="333"/>
            <p14:sldId id="334"/>
            <p14:sldId id="335"/>
            <p14:sldId id="332"/>
            <p14:sldId id="336"/>
            <p14:sldId id="327"/>
            <p14:sldId id="338"/>
            <p14:sldId id="340"/>
            <p14:sldId id="342"/>
            <p14:sldId id="343"/>
            <p14:sldId id="344"/>
            <p14:sldId id="345"/>
            <p14:sldId id="346"/>
            <p14:sldId id="347"/>
            <p14:sldId id="348"/>
            <p14:sldId id="349"/>
            <p14:sldId id="350"/>
            <p14:sldId id="3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ng" initials="T" lastIdx="4" clrIdx="0">
    <p:extLst>
      <p:ext uri="{19B8F6BF-5375-455C-9EA6-DF929625EA0E}">
        <p15:presenceInfo xmlns:p15="http://schemas.microsoft.com/office/powerpoint/2012/main" userId="190124e9d6651aec" providerId="Windows Live"/>
      </p:ext>
    </p:extLst>
  </p:cmAuthor>
  <p:cmAuthor id="2" name="Tạ Quang Thắng" initials="TT" lastIdx="1" clrIdx="1">
    <p:extLst>
      <p:ext uri="{19B8F6BF-5375-455C-9EA6-DF929625EA0E}">
        <p15:presenceInfo xmlns:p15="http://schemas.microsoft.com/office/powerpoint/2012/main" userId="S::3123410345@sv.sgu.edu.vn::a324740a-7400-4c06-97f3-6306c624a5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84237"/>
    <a:srgbClr val="F9F6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13" autoAdjust="0"/>
    <p:restoredTop sz="94660"/>
  </p:normalViewPr>
  <p:slideViewPr>
    <p:cSldViewPr snapToGrid="0">
      <p:cViewPr varScale="1">
        <p:scale>
          <a:sx n="113" d="100"/>
          <a:sy n="113" d="100"/>
        </p:scale>
        <p:origin x="28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44E8-3A46-4EB7-8CBC-7AEBA096FCC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BB9BF1-2CA0-4349-9457-729BACC2154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FF24D8-143E-46B6-91FD-167A96383068}"/>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5" name="Footer Placeholder 4">
            <a:extLst>
              <a:ext uri="{FF2B5EF4-FFF2-40B4-BE49-F238E27FC236}">
                <a16:creationId xmlns:a16="http://schemas.microsoft.com/office/drawing/2014/main" id="{5F534B7E-259A-4EC9-95FE-5DA92D8EC38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D1A9CC-2B63-4B72-B799-7211BD737726}"/>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1854996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1259-6399-427B-859D-23A22AD3EA8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2D6B50-1EE8-47E9-848F-3EE6AD21CE8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88F31-CC23-4A85-8A9E-9ECF0072123D}"/>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5" name="Footer Placeholder 4">
            <a:extLst>
              <a:ext uri="{FF2B5EF4-FFF2-40B4-BE49-F238E27FC236}">
                <a16:creationId xmlns:a16="http://schemas.microsoft.com/office/drawing/2014/main" id="{983BA4B2-5DBF-40C6-8769-89FD9294823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21A1BE1-B55C-4EDB-95B5-C17A5322890A}"/>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90635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495A67-F623-46D2-A4FF-1DB5668AD3F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EF2526-FF43-41E6-8DEF-26E9DFDD6F8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11B9A-A898-4C70-8EF2-D82B3317AD95}"/>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5" name="Footer Placeholder 4">
            <a:extLst>
              <a:ext uri="{FF2B5EF4-FFF2-40B4-BE49-F238E27FC236}">
                <a16:creationId xmlns:a16="http://schemas.microsoft.com/office/drawing/2014/main" id="{8043E5FB-48A7-4A5B-ADB1-ADD33159E0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858855B-E8A9-4F76-B549-60A30EC623D9}"/>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149569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1D96-ACBC-4848-8F52-B7128D71A5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684555D-CE04-431F-8F45-1F22F696009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9AB8C-815A-40FC-AE26-5631AECFFBA5}"/>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5" name="Footer Placeholder 4">
            <a:extLst>
              <a:ext uri="{FF2B5EF4-FFF2-40B4-BE49-F238E27FC236}">
                <a16:creationId xmlns:a16="http://schemas.microsoft.com/office/drawing/2014/main" id="{36641F89-2D75-4772-927C-AFE0C9627B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43411D9-1CCA-4E44-BD21-D1B4871942B3}"/>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2541040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4BD3-F4F1-47BB-8AF6-BC0A04CDF7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5CB44A-E6AD-4257-81B1-308E9708806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81FF53-0E74-4DAD-9C28-40A08BA982C0}"/>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5" name="Footer Placeholder 4">
            <a:extLst>
              <a:ext uri="{FF2B5EF4-FFF2-40B4-BE49-F238E27FC236}">
                <a16:creationId xmlns:a16="http://schemas.microsoft.com/office/drawing/2014/main" id="{32FBFA21-62E5-4432-A779-83CD8422CA5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773A6AD-6FA5-4D82-B836-C527CA18A3E5}"/>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72932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EDD3-1D84-430E-B7FD-9794D8EA495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22DD0BD-BEDA-4283-BE1B-2C8D4D19D05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43469-C8F5-4038-852F-2D11516AD15D}"/>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187CC2-5D6F-4465-AE6F-452CEE3472F1}"/>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6" name="Footer Placeholder 5">
            <a:extLst>
              <a:ext uri="{FF2B5EF4-FFF2-40B4-BE49-F238E27FC236}">
                <a16:creationId xmlns:a16="http://schemas.microsoft.com/office/drawing/2014/main" id="{FCECCEC4-8345-4E94-A1F9-651102E46F9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F6DEE61-B349-4CFC-808F-2F65B33EF47F}"/>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179265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4CC3-7F23-4104-9375-6AEA99A72F7E}"/>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F07F256-9798-4EC7-B330-6A96685CBAC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7D1E1F-6932-4C46-9856-548D8AE44A6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A61FC1-1A72-4A5C-B92E-6296DCA57E4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FA5454-B6E8-421C-BB45-F558053E0EC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063B73-97D6-4184-80AE-477A604A1CFF}"/>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8" name="Footer Placeholder 7">
            <a:extLst>
              <a:ext uri="{FF2B5EF4-FFF2-40B4-BE49-F238E27FC236}">
                <a16:creationId xmlns:a16="http://schemas.microsoft.com/office/drawing/2014/main" id="{1BA6D5FD-E3C6-466F-B105-FA5B06E5B1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EE77737-871B-41A2-A401-8E4CA0DD68A4}"/>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323217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FE75B-2C6E-475E-9B29-840AED15876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DF04CB3E-B0D8-4B1C-AF77-54E88817E204}"/>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4" name="Footer Placeholder 3">
            <a:extLst>
              <a:ext uri="{FF2B5EF4-FFF2-40B4-BE49-F238E27FC236}">
                <a16:creationId xmlns:a16="http://schemas.microsoft.com/office/drawing/2014/main" id="{108E7D37-D83F-43E4-B7C2-198F49D8F0A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57535EE-94DF-4FB6-8DDF-C47D74A06F15}"/>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4286234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0C100-FAC4-4A1D-B093-29087A9E7202}"/>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3" name="Footer Placeholder 2">
            <a:extLst>
              <a:ext uri="{FF2B5EF4-FFF2-40B4-BE49-F238E27FC236}">
                <a16:creationId xmlns:a16="http://schemas.microsoft.com/office/drawing/2014/main" id="{A7DE694B-3F0E-4DDB-8A57-CCD3EF69AD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6239006-A75D-4517-930B-F52620E88EFA}"/>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334617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ED88-F6A4-4B8A-B199-023342863F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FCCCAA-1AC3-4F05-902F-E0C930EEDFA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5B1082-250A-4E3A-A0A4-6BE09BA0CE3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E107D3-982F-4216-B882-3E09FAE8C8BE}"/>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6" name="Footer Placeholder 5">
            <a:extLst>
              <a:ext uri="{FF2B5EF4-FFF2-40B4-BE49-F238E27FC236}">
                <a16:creationId xmlns:a16="http://schemas.microsoft.com/office/drawing/2014/main" id="{3F304249-A237-4602-95EC-E25030DF60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21AAB83-14C7-439D-865A-DEE8D02D2F2C}"/>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544689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300B-10FE-4272-A2E5-5B33A6CCBDC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F7AC7D-8FF7-4B56-97BA-E600A473EC4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67E208-2FCB-40B6-BA39-28EEED6880E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B5946C-74B3-463F-9641-3FD50DCC2CD7}"/>
              </a:ext>
            </a:extLst>
          </p:cNvPr>
          <p:cNvSpPr>
            <a:spLocks noGrp="1"/>
          </p:cNvSpPr>
          <p:nvPr>
            <p:ph type="dt" sz="half" idx="10"/>
          </p:nvPr>
        </p:nvSpPr>
        <p:spPr>
          <a:xfrm>
            <a:off x="838200" y="6356350"/>
            <a:ext cx="2743200" cy="365125"/>
          </a:xfrm>
          <a:prstGeom prst="rect">
            <a:avLst/>
          </a:prstGeom>
        </p:spPr>
        <p:txBody>
          <a:bodyPr/>
          <a:lstStyle/>
          <a:p>
            <a:fld id="{EC2D9538-8F16-4270-AB24-336908D45C9F}" type="datetimeFigureOut">
              <a:rPr lang="en-US" smtClean="0"/>
              <a:t>11/29/2025</a:t>
            </a:fld>
            <a:endParaRPr lang="en-US"/>
          </a:p>
        </p:txBody>
      </p:sp>
      <p:sp>
        <p:nvSpPr>
          <p:cNvPr id="6" name="Footer Placeholder 5">
            <a:extLst>
              <a:ext uri="{FF2B5EF4-FFF2-40B4-BE49-F238E27FC236}">
                <a16:creationId xmlns:a16="http://schemas.microsoft.com/office/drawing/2014/main" id="{E6736D2F-D601-4AB2-B37A-0B927889FF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BB438AF-A365-47EB-8C2D-260B74D288F4}"/>
              </a:ext>
            </a:extLst>
          </p:cNvPr>
          <p:cNvSpPr>
            <a:spLocks noGrp="1"/>
          </p:cNvSpPr>
          <p:nvPr>
            <p:ph type="sldNum" sz="quarter" idx="12"/>
          </p:nvPr>
        </p:nvSpPr>
        <p:spPr>
          <a:xfrm>
            <a:off x="8610600" y="6356350"/>
            <a:ext cx="2743200" cy="365125"/>
          </a:xfrm>
          <a:prstGeom prst="rect">
            <a:avLst/>
          </a:prstGeom>
        </p:spPr>
        <p:txBody>
          <a:bodyPr/>
          <a:lstStyle/>
          <a:p>
            <a:fld id="{A8B873AE-84F6-44E5-A164-BA4BABB34B37}" type="slidenum">
              <a:rPr lang="en-US" smtClean="0"/>
              <a:t>‹#›</a:t>
            </a:fld>
            <a:endParaRPr lang="en-US"/>
          </a:p>
        </p:txBody>
      </p:sp>
    </p:spTree>
    <p:extLst>
      <p:ext uri="{BB962C8B-B14F-4D97-AF65-F5344CB8AC3E}">
        <p14:creationId xmlns:p14="http://schemas.microsoft.com/office/powerpoint/2010/main" val="3521272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6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880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1.sv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2E394D38-8F5C-4450-8264-630CD0303D39}"/>
              </a:ext>
            </a:extLst>
          </p:cNvPr>
          <p:cNvPicPr>
            <a:picLocks noChangeAspect="1"/>
          </p:cNvPicPr>
          <p:nvPr/>
        </p:nvPicPr>
        <p:blipFill>
          <a:blip r:embed="rId2"/>
          <a:stretch>
            <a:fillRect/>
          </a:stretch>
        </p:blipFill>
        <p:spPr>
          <a:xfrm>
            <a:off x="0" y="0"/>
            <a:ext cx="4572000" cy="6858000"/>
          </a:xfrm>
          <a:prstGeom prst="rect">
            <a:avLst/>
          </a:prstGeom>
        </p:spPr>
      </p:pic>
      <p:sp>
        <p:nvSpPr>
          <p:cNvPr id="7" name="Text 0">
            <a:extLst>
              <a:ext uri="{FF2B5EF4-FFF2-40B4-BE49-F238E27FC236}">
                <a16:creationId xmlns:a16="http://schemas.microsoft.com/office/drawing/2014/main" id="{A18FE002-1D6A-4C65-A786-9162297CC015}"/>
              </a:ext>
            </a:extLst>
          </p:cNvPr>
          <p:cNvSpPr/>
          <p:nvPr/>
        </p:nvSpPr>
        <p:spPr>
          <a:xfrm>
            <a:off x="4839318" y="443344"/>
            <a:ext cx="6946282" cy="2706255"/>
          </a:xfrm>
          <a:prstGeom prst="rect">
            <a:avLst/>
          </a:prstGeom>
          <a:noFill/>
          <a:ln/>
        </p:spPr>
        <p:txBody>
          <a:bodyPr wrap="square" lIns="0" tIns="0" rIns="0" bIns="0" rtlCol="0" anchor="t"/>
          <a:lstStyle/>
          <a:p>
            <a:pPr marL="0" indent="0" algn="l">
              <a:lnSpc>
                <a:spcPts val="5550"/>
              </a:lnSpc>
              <a:buNone/>
            </a:pPr>
            <a:r>
              <a:rPr lang="en-US" sz="4450" b="1">
                <a:solidFill>
                  <a:srgbClr val="484237"/>
                </a:solidFill>
                <a:latin typeface="Times New Roman" panose="02020603050405020304" pitchFamily="18" charset="0"/>
                <a:ea typeface="Gelasio Semi Bold" pitchFamily="34" charset="-122"/>
                <a:cs typeface="Times New Roman" panose="02020603050405020304" pitchFamily="18" charset="0"/>
              </a:rPr>
              <a:t>House Prices Prediction - </a:t>
            </a:r>
            <a:r>
              <a:rPr lang="en-US" sz="4450" b="1" err="1">
                <a:solidFill>
                  <a:srgbClr val="484237"/>
                </a:solidFill>
                <a:latin typeface="Times New Roman" panose="02020603050405020304" pitchFamily="18" charset="0"/>
                <a:ea typeface="Gelasio Semi Bold" pitchFamily="34" charset="-122"/>
                <a:cs typeface="Times New Roman" panose="02020603050405020304" pitchFamily="18" charset="0"/>
              </a:rPr>
              <a:t>Thuật</a:t>
            </a:r>
            <a:r>
              <a:rPr lang="en-US" sz="4450"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4450" b="1" err="1">
                <a:solidFill>
                  <a:srgbClr val="484237"/>
                </a:solidFill>
                <a:latin typeface="Times New Roman" panose="02020603050405020304" pitchFamily="18" charset="0"/>
                <a:ea typeface="Gelasio Semi Bold" pitchFamily="34" charset="-122"/>
                <a:cs typeface="Times New Roman" panose="02020603050405020304" pitchFamily="18" charset="0"/>
              </a:rPr>
              <a:t>toán</a:t>
            </a:r>
            <a:r>
              <a:rPr lang="en-US" sz="4450"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4450" b="1" err="1">
                <a:solidFill>
                  <a:srgbClr val="484237"/>
                </a:solidFill>
                <a:latin typeface="Times New Roman" panose="02020603050405020304" pitchFamily="18" charset="0"/>
                <a:ea typeface="Gelasio Semi Bold" pitchFamily="34" charset="-122"/>
                <a:cs typeface="Times New Roman" panose="02020603050405020304" pitchFamily="18" charset="0"/>
              </a:rPr>
              <a:t>dự</a:t>
            </a:r>
            <a:r>
              <a:rPr lang="en-US" sz="4450"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4450" b="1" err="1">
                <a:solidFill>
                  <a:srgbClr val="484237"/>
                </a:solidFill>
                <a:latin typeface="Times New Roman" panose="02020603050405020304" pitchFamily="18" charset="0"/>
                <a:ea typeface="Gelasio Semi Bold" pitchFamily="34" charset="-122"/>
                <a:cs typeface="Times New Roman" panose="02020603050405020304" pitchFamily="18" charset="0"/>
              </a:rPr>
              <a:t>đoán</a:t>
            </a:r>
            <a:r>
              <a:rPr lang="en-US" sz="4450"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4450" b="1" err="1">
                <a:solidFill>
                  <a:srgbClr val="484237"/>
                </a:solidFill>
                <a:latin typeface="Times New Roman" panose="02020603050405020304" pitchFamily="18" charset="0"/>
                <a:ea typeface="Gelasio Semi Bold" pitchFamily="34" charset="-122"/>
                <a:cs typeface="Times New Roman" panose="02020603050405020304" pitchFamily="18" charset="0"/>
              </a:rPr>
              <a:t>giá</a:t>
            </a:r>
            <a:r>
              <a:rPr lang="en-US" sz="4450"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4450" b="1" err="1">
                <a:solidFill>
                  <a:srgbClr val="484237"/>
                </a:solidFill>
                <a:latin typeface="Times New Roman" panose="02020603050405020304" pitchFamily="18" charset="0"/>
                <a:ea typeface="Gelasio Semi Bold" pitchFamily="34" charset="-122"/>
                <a:cs typeface="Times New Roman" panose="02020603050405020304" pitchFamily="18" charset="0"/>
              </a:rPr>
              <a:t>nhà</a:t>
            </a:r>
            <a:endParaRPr lang="en-US" sz="4450" b="1">
              <a:solidFill>
                <a:srgbClr val="484237"/>
              </a:solidFill>
              <a:latin typeface="Times New Roman" panose="02020603050405020304" pitchFamily="18" charset="0"/>
              <a:ea typeface="Gelasio Semi Bold" pitchFamily="34" charset="-122"/>
              <a:cs typeface="Times New Roman" panose="02020603050405020304" pitchFamily="18" charset="0"/>
            </a:endParaRPr>
          </a:p>
        </p:txBody>
      </p:sp>
      <p:sp>
        <p:nvSpPr>
          <p:cNvPr id="12" name="Title 11">
            <a:extLst>
              <a:ext uri="{FF2B5EF4-FFF2-40B4-BE49-F238E27FC236}">
                <a16:creationId xmlns:a16="http://schemas.microsoft.com/office/drawing/2014/main" id="{0437B863-9C69-4B29-9660-DD1B36DEE513}"/>
              </a:ext>
            </a:extLst>
          </p:cNvPr>
          <p:cNvSpPr>
            <a:spLocks noGrp="1"/>
          </p:cNvSpPr>
          <p:nvPr>
            <p:ph type="title"/>
          </p:nvPr>
        </p:nvSpPr>
        <p:spPr>
          <a:xfrm>
            <a:off x="4839318" y="3286126"/>
            <a:ext cx="5265264" cy="3341764"/>
          </a:xfrm>
        </p:spPr>
        <p:txBody>
          <a:bodyPr/>
          <a:lstStyle/>
          <a:p>
            <a:pPr>
              <a:lnSpc>
                <a:spcPct val="150000"/>
              </a:lnSpc>
            </a:pPr>
            <a:r>
              <a:rPr lang="en-US" sz="2800" b="1" err="1">
                <a:solidFill>
                  <a:srgbClr val="484237"/>
                </a:solidFill>
                <a:latin typeface="Times New Roman" panose="02020603050405020304" pitchFamily="18" charset="0"/>
                <a:cs typeface="Times New Roman" panose="02020603050405020304" pitchFamily="18" charset="0"/>
              </a:rPr>
              <a:t>Đội</a:t>
            </a:r>
            <a:r>
              <a:rPr lang="en-US" sz="2800" b="1">
                <a:solidFill>
                  <a:srgbClr val="484237"/>
                </a:solidFill>
                <a:latin typeface="Times New Roman" panose="02020603050405020304" pitchFamily="18" charset="0"/>
                <a:cs typeface="Times New Roman" panose="02020603050405020304" pitchFamily="18" charset="0"/>
              </a:rPr>
              <a:t> </a:t>
            </a:r>
            <a:r>
              <a:rPr lang="en-US" sz="2800" b="1" err="1">
                <a:solidFill>
                  <a:srgbClr val="484237"/>
                </a:solidFill>
                <a:latin typeface="Times New Roman" panose="02020603050405020304" pitchFamily="18" charset="0"/>
                <a:cs typeface="Times New Roman" panose="02020603050405020304" pitchFamily="18" charset="0"/>
              </a:rPr>
              <a:t>ngũ</a:t>
            </a:r>
            <a:r>
              <a:rPr lang="en-US" sz="2800" b="1">
                <a:solidFill>
                  <a:srgbClr val="484237"/>
                </a:solidFill>
                <a:latin typeface="Times New Roman" panose="02020603050405020304" pitchFamily="18" charset="0"/>
                <a:cs typeface="Times New Roman" panose="02020603050405020304" pitchFamily="18" charset="0"/>
              </a:rPr>
              <a:t> </a:t>
            </a:r>
            <a:r>
              <a:rPr lang="en-US" sz="2800" b="1" err="1">
                <a:solidFill>
                  <a:srgbClr val="484237"/>
                </a:solidFill>
                <a:latin typeface="Times New Roman" panose="02020603050405020304" pitchFamily="18" charset="0"/>
                <a:cs typeface="Times New Roman" panose="02020603050405020304" pitchFamily="18" charset="0"/>
              </a:rPr>
              <a:t>dự</a:t>
            </a:r>
            <a:r>
              <a:rPr lang="en-US" sz="2800" b="1">
                <a:solidFill>
                  <a:srgbClr val="484237"/>
                </a:solidFill>
                <a:latin typeface="Times New Roman" panose="02020603050405020304" pitchFamily="18" charset="0"/>
                <a:cs typeface="Times New Roman" panose="02020603050405020304" pitchFamily="18" charset="0"/>
              </a:rPr>
              <a:t> </a:t>
            </a:r>
            <a:r>
              <a:rPr lang="en-US" sz="2800" b="1" err="1">
                <a:solidFill>
                  <a:srgbClr val="484237"/>
                </a:solidFill>
                <a:latin typeface="Times New Roman" panose="02020603050405020304" pitchFamily="18" charset="0"/>
                <a:cs typeface="Times New Roman" panose="02020603050405020304" pitchFamily="18" charset="0"/>
              </a:rPr>
              <a:t>án</a:t>
            </a:r>
            <a:r>
              <a:rPr lang="en-US" sz="2800" b="1">
                <a:solidFill>
                  <a:srgbClr val="484237"/>
                </a:solidFill>
                <a:latin typeface="Times New Roman" panose="02020603050405020304" pitchFamily="18" charset="0"/>
                <a:cs typeface="Times New Roman" panose="02020603050405020304" pitchFamily="18" charset="0"/>
              </a:rPr>
              <a:t>:</a:t>
            </a:r>
            <a:br>
              <a:rPr lang="en-US" sz="2800" b="1">
                <a:solidFill>
                  <a:srgbClr val="484237"/>
                </a:solidFill>
                <a:latin typeface="Times New Roman" panose="02020603050405020304" pitchFamily="18" charset="0"/>
                <a:cs typeface="Times New Roman" panose="02020603050405020304" pitchFamily="18" charset="0"/>
              </a:rPr>
            </a:br>
            <a:r>
              <a:rPr lang="en-US" sz="2800" i="1">
                <a:solidFill>
                  <a:srgbClr val="484237"/>
                </a:solidFill>
                <a:latin typeface="Times New Roman" panose="02020603050405020304" pitchFamily="18" charset="0"/>
                <a:cs typeface="Times New Roman" panose="02020603050405020304" pitchFamily="18" charset="0"/>
              </a:rPr>
              <a:t>1. </a:t>
            </a:r>
            <a:r>
              <a:rPr lang="en-US" sz="2800" i="1" err="1">
                <a:solidFill>
                  <a:srgbClr val="484237"/>
                </a:solidFill>
                <a:latin typeface="Times New Roman" panose="02020603050405020304" pitchFamily="18" charset="0"/>
                <a:cs typeface="Times New Roman" panose="02020603050405020304" pitchFamily="18" charset="0"/>
              </a:rPr>
              <a:t>Vũ</a:t>
            </a:r>
            <a:r>
              <a:rPr lang="en-US" sz="2800" i="1">
                <a:solidFill>
                  <a:srgbClr val="484237"/>
                </a:solidFill>
                <a:latin typeface="Times New Roman" panose="02020603050405020304" pitchFamily="18" charset="0"/>
                <a:cs typeface="Times New Roman" panose="02020603050405020304" pitchFamily="18" charset="0"/>
              </a:rPr>
              <a:t> </a:t>
            </a:r>
            <a:r>
              <a:rPr lang="en-US" sz="2800" i="1" err="1">
                <a:solidFill>
                  <a:srgbClr val="484237"/>
                </a:solidFill>
                <a:latin typeface="Times New Roman" panose="02020603050405020304" pitchFamily="18" charset="0"/>
                <a:cs typeface="Times New Roman" panose="02020603050405020304" pitchFamily="18" charset="0"/>
              </a:rPr>
              <a:t>Ngọc</a:t>
            </a:r>
            <a:r>
              <a:rPr lang="en-US" sz="2800" i="1">
                <a:solidFill>
                  <a:srgbClr val="484237"/>
                </a:solidFill>
                <a:latin typeface="Times New Roman" panose="02020603050405020304" pitchFamily="18" charset="0"/>
                <a:cs typeface="Times New Roman" panose="02020603050405020304" pitchFamily="18" charset="0"/>
              </a:rPr>
              <a:t> Tùng</a:t>
            </a:r>
            <a:br>
              <a:rPr lang="en-US" sz="2800" i="1">
                <a:solidFill>
                  <a:srgbClr val="484237"/>
                </a:solidFill>
                <a:latin typeface="Times New Roman" panose="02020603050405020304" pitchFamily="18" charset="0"/>
                <a:cs typeface="Times New Roman" panose="02020603050405020304" pitchFamily="18" charset="0"/>
              </a:rPr>
            </a:br>
            <a:r>
              <a:rPr lang="en-US" sz="2800" i="1">
                <a:solidFill>
                  <a:srgbClr val="484237"/>
                </a:solidFill>
                <a:latin typeface="Times New Roman" panose="02020603050405020304" pitchFamily="18" charset="0"/>
                <a:cs typeface="Times New Roman" panose="02020603050405020304" pitchFamily="18" charset="0"/>
              </a:rPr>
              <a:t>2. Tạ Quang Thắng</a:t>
            </a:r>
            <a:br>
              <a:rPr lang="en-US" sz="2800" i="1">
                <a:solidFill>
                  <a:srgbClr val="484237"/>
                </a:solidFill>
                <a:latin typeface="Times New Roman" panose="02020603050405020304" pitchFamily="18" charset="0"/>
                <a:cs typeface="Times New Roman" panose="02020603050405020304" pitchFamily="18" charset="0"/>
              </a:rPr>
            </a:br>
            <a:r>
              <a:rPr lang="en-US" sz="2800" i="1">
                <a:solidFill>
                  <a:srgbClr val="484237"/>
                </a:solidFill>
                <a:latin typeface="Times New Roman" panose="02020603050405020304" pitchFamily="18" charset="0"/>
                <a:cs typeface="Times New Roman" panose="02020603050405020304" pitchFamily="18" charset="0"/>
              </a:rPr>
              <a:t>3. Phạm Hồng Thái </a:t>
            </a:r>
            <a:br>
              <a:rPr lang="en-US" sz="2800" i="1">
                <a:solidFill>
                  <a:srgbClr val="484237"/>
                </a:solidFill>
                <a:latin typeface="Times New Roman" panose="02020603050405020304" pitchFamily="18" charset="0"/>
                <a:cs typeface="Times New Roman" panose="02020603050405020304" pitchFamily="18" charset="0"/>
              </a:rPr>
            </a:br>
            <a:r>
              <a:rPr lang="en-US" sz="2800" i="1">
                <a:solidFill>
                  <a:srgbClr val="484237"/>
                </a:solidFill>
                <a:latin typeface="Times New Roman" panose="02020603050405020304" pitchFamily="18" charset="0"/>
                <a:cs typeface="Times New Roman" panose="02020603050405020304" pitchFamily="18" charset="0"/>
              </a:rPr>
              <a:t>4. Phan Thanh Tùng</a:t>
            </a:r>
          </a:p>
        </p:txBody>
      </p:sp>
      <p:pic>
        <p:nvPicPr>
          <p:cNvPr id="13" name="Picture 12">
            <a:extLst>
              <a:ext uri="{FF2B5EF4-FFF2-40B4-BE49-F238E27FC236}">
                <a16:creationId xmlns:a16="http://schemas.microsoft.com/office/drawing/2014/main" id="{85C4D183-24C8-46CF-B3F3-8265CF86048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94130" cy="1294130"/>
          </a:xfrm>
          <a:prstGeom prst="rect">
            <a:avLst/>
          </a:prstGeom>
          <a:noFill/>
          <a:ln>
            <a:noFill/>
          </a:ln>
        </p:spPr>
      </p:pic>
    </p:spTree>
    <p:extLst>
      <p:ext uri="{BB962C8B-B14F-4D97-AF65-F5344CB8AC3E}">
        <p14:creationId xmlns:p14="http://schemas.microsoft.com/office/powerpoint/2010/main" val="2281504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spcAft>
                <a:spcPts val="400"/>
              </a:spcAft>
              <a:buNone/>
            </a:pPr>
            <a:r>
              <a:rPr lang="vi-VN" sz="1800">
                <a:solidFill>
                  <a:srgbClr val="484237"/>
                </a:solidFill>
                <a:latin typeface="Times New Roman" panose="02020603050405020304" pitchFamily="18" charset="0"/>
                <a:cs typeface="Times New Roman" panose="02020603050405020304" pitchFamily="18" charset="0"/>
              </a:rPr>
              <a:t>Giá trị thiếu</a:t>
            </a:r>
            <a:r>
              <a:rPr lang="en-US" sz="1800">
                <a:solidFill>
                  <a:srgbClr val="484237"/>
                </a:solidFill>
                <a:latin typeface="Times New Roman" panose="02020603050405020304" pitchFamily="18" charset="0"/>
                <a:cs typeface="Times New Roman" panose="02020603050405020304" pitchFamily="18" charset="0"/>
              </a:rPr>
              <a:t> (Missing value)</a:t>
            </a:r>
            <a:r>
              <a:rPr lang="vi-VN" sz="1800">
                <a:solidFill>
                  <a:srgbClr val="484237"/>
                </a:solidFill>
                <a:latin typeface="Times New Roman" panose="02020603050405020304" pitchFamily="18" charset="0"/>
                <a:cs typeface="Times New Roman" panose="02020603050405020304" pitchFamily="18" charset="0"/>
              </a:rPr>
              <a:t> là một thách thức phổ biến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nhất</a:t>
            </a:r>
            <a:r>
              <a:rPr lang="vi-VN" sz="1800">
                <a:solidFill>
                  <a:srgbClr val="484237"/>
                </a:solidFill>
                <a:latin typeface="Times New Roman" panose="02020603050405020304" pitchFamily="18" charset="0"/>
                <a:cs typeface="Times New Roman" panose="02020603050405020304" pitchFamily="18" charset="0"/>
              </a:rPr>
              <a:t> trong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chương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trình</a:t>
            </a:r>
            <a:r>
              <a:rPr lang="vi-VN" sz="1800">
                <a:solidFill>
                  <a:srgbClr val="484237"/>
                </a:solidFill>
                <a:latin typeface="Times New Roman" panose="02020603050405020304" pitchFamily="18" charset="0"/>
                <a:cs typeface="Times New Roman" panose="02020603050405020304" pitchFamily="18" charset="0"/>
              </a:rPr>
              <a:t> học máy và phân tích dữ liệu. </a:t>
            </a:r>
            <a:r>
              <a:rPr lang="en-US" sz="1800">
                <a:solidFill>
                  <a:srgbClr val="484237"/>
                </a:solidFill>
                <a:latin typeface="Times New Roman" panose="02020603050405020304" pitchFamily="18" charset="0"/>
                <a:cs typeface="Times New Roman" panose="02020603050405020304" pitchFamily="18" charset="0"/>
              </a:rPr>
              <a:t>c</a:t>
            </a:r>
            <a:r>
              <a:rPr lang="vi-VN" sz="1800">
                <a:solidFill>
                  <a:srgbClr val="484237"/>
                </a:solidFill>
                <a:latin typeface="Times New Roman" panose="02020603050405020304" pitchFamily="18" charset="0"/>
                <a:cs typeface="Times New Roman" panose="02020603050405020304" pitchFamily="18" charset="0"/>
              </a:rPr>
              <a:t>húng xảy ra khi một số điểm dữ liệu bị thiếu đối với các biến cụ thể trong một tập dữ liệu. Những thông tin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vi-VN" sz="1800">
                <a:solidFill>
                  <a:srgbClr val="484237"/>
                </a:solidFill>
                <a:latin typeface="Times New Roman" panose="02020603050405020304" pitchFamily="18" charset="0"/>
                <a:cs typeface="Times New Roman" panose="02020603050405020304" pitchFamily="18" charset="0"/>
              </a:rPr>
              <a:t> này có thể ở dạng ô trống, giá trị null hoặc các ký hiệu đặc biệt như "NA", "NaN“</a:t>
            </a:r>
            <a:r>
              <a:rPr lang="en-US" sz="1800">
                <a:solidFill>
                  <a:srgbClr val="484237"/>
                </a:solidFill>
                <a:latin typeface="Times New Roman" panose="02020603050405020304" pitchFamily="18" charset="0"/>
                <a:cs typeface="Times New Roman" panose="02020603050405020304" pitchFamily="18" charset="0"/>
              </a:rPr>
              <a:t>,</a:t>
            </a:r>
            <a:r>
              <a:rPr lang="vi-VN" sz="1800">
                <a:solidFill>
                  <a:srgbClr val="484237"/>
                </a:solidFill>
                <a:latin typeface="Times New Roman" panose="02020603050405020304" pitchFamily="18" charset="0"/>
                <a:cs typeface="Times New Roman" panose="02020603050405020304" pitchFamily="18" charset="0"/>
              </a:rPr>
              <a:t> "unknown“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hoặc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trống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không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ghi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gì</a:t>
            </a:r>
            <a:endParaRPr lang="en-US" sz="1800">
              <a:solidFill>
                <a:srgbClr val="484237"/>
              </a:solidFill>
              <a:latin typeface="Times New Roman" panose="02020603050405020304" pitchFamily="18" charset="0"/>
              <a:cs typeface="Times New Roman" panose="02020603050405020304" pitchFamily="18" charset="0"/>
            </a:endParaRPr>
          </a:p>
          <a:p>
            <a:pPr marL="0" indent="0">
              <a:spcAft>
                <a:spcPts val="400"/>
              </a:spcAft>
              <a:buNone/>
            </a:pPr>
            <a:r>
              <a:rPr lang="vi-VN" sz="1800">
                <a:solidFill>
                  <a:srgbClr val="484237"/>
                </a:solidFill>
                <a:latin typeface="Times New Roman" panose="02020603050405020304" pitchFamily="18" charset="0"/>
                <a:cs typeface="Times New Roman" panose="02020603050405020304" pitchFamily="18" charset="0"/>
              </a:rPr>
              <a:t>Nếu không được xử lý đúng cách, giá trị bị thiếu có thể gây ảnh hưởng đến độ chính xác và độ tin cậy của mô hình. Chúng có thể làm giảm kích thước mẫu, gây ra sai lệch và gây khó khăn cho việc áp dụng một số kỹ thuật phân tích yêu cầu dữ liệu đầy đủ. Việc xử lý hiệu quả các giá trị bị thiếu là rất quan trọng để đảm bảo các mô hình học máy của chúng ta tạo ra kết quả chính xác và khách quan. </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en-US" sz="1800">
                <a:solidFill>
                  <a:srgbClr val="484237"/>
                </a:solidFill>
                <a:latin typeface="Times New Roman" panose="02020603050405020304" pitchFamily="18" charset="0"/>
                <a:cs typeface="Times New Roman" panose="02020603050405020304" pitchFamily="18" charset="0"/>
              </a:rPr>
              <a:t>				            </a:t>
            </a:r>
            <a:r>
              <a:rPr lang="en-US" sz="1600" err="1">
                <a:solidFill>
                  <a:srgbClr val="484237"/>
                </a:solidFill>
                <a:latin typeface="Times New Roman" panose="02020603050405020304" pitchFamily="18" charset="0"/>
                <a:cs typeface="Times New Roman" panose="02020603050405020304" pitchFamily="18" charset="0"/>
              </a:rPr>
              <a:t>Giá</a:t>
            </a:r>
            <a:r>
              <a:rPr lang="en-US" sz="1600">
                <a:solidFill>
                  <a:srgbClr val="484237"/>
                </a:solidFill>
                <a:latin typeface="Times New Roman" panose="02020603050405020304" pitchFamily="18" charset="0"/>
                <a:cs typeface="Times New Roman" panose="02020603050405020304" pitchFamily="18" charset="0"/>
              </a:rPr>
              <a:t> </a:t>
            </a:r>
            <a:r>
              <a:rPr lang="en-US" sz="1600" err="1">
                <a:solidFill>
                  <a:srgbClr val="484237"/>
                </a:solidFill>
                <a:latin typeface="Times New Roman" panose="02020603050405020304" pitchFamily="18" charset="0"/>
                <a:cs typeface="Times New Roman" panose="02020603050405020304" pitchFamily="18" charset="0"/>
              </a:rPr>
              <a:t>trị</a:t>
            </a:r>
            <a:r>
              <a:rPr lang="en-US" sz="1600">
                <a:solidFill>
                  <a:srgbClr val="484237"/>
                </a:solidFill>
                <a:latin typeface="Times New Roman" panose="02020603050405020304" pitchFamily="18" charset="0"/>
                <a:cs typeface="Times New Roman" panose="02020603050405020304" pitchFamily="18" charset="0"/>
              </a:rPr>
              <a:t> </a:t>
            </a:r>
            <a:r>
              <a:rPr lang="en-US" sz="1600" err="1">
                <a:solidFill>
                  <a:srgbClr val="484237"/>
                </a:solidFill>
                <a:latin typeface="Times New Roman" panose="02020603050405020304" pitchFamily="18" charset="0"/>
                <a:cs typeface="Times New Roman" panose="02020603050405020304" pitchFamily="18" charset="0"/>
              </a:rPr>
              <a:t>thiếu</a:t>
            </a:r>
            <a:r>
              <a:rPr lang="en-US" sz="1600">
                <a:solidFill>
                  <a:srgbClr val="484237"/>
                </a:solidFill>
                <a:latin typeface="Times New Roman" panose="02020603050405020304" pitchFamily="18" charset="0"/>
                <a:cs typeface="Times New Roman" panose="02020603050405020304" pitchFamily="18" charset="0"/>
              </a:rPr>
              <a:t> (“NA”)</a:t>
            </a:r>
          </a:p>
        </p:txBody>
      </p:sp>
      <p:pic>
        <p:nvPicPr>
          <p:cNvPr id="10" name="Picture 9">
            <a:extLst>
              <a:ext uri="{FF2B5EF4-FFF2-40B4-BE49-F238E27FC236}">
                <a16:creationId xmlns:a16="http://schemas.microsoft.com/office/drawing/2014/main" id="{046F0E25-958D-4DF7-99C0-2AEA4103387C}"/>
              </a:ext>
            </a:extLst>
          </p:cNvPr>
          <p:cNvPicPr>
            <a:picLocks noChangeAspect="1"/>
          </p:cNvPicPr>
          <p:nvPr/>
        </p:nvPicPr>
        <p:blipFill rotWithShape="1">
          <a:blip r:embed="rId2"/>
          <a:srcRect b="20591"/>
          <a:stretch/>
        </p:blipFill>
        <p:spPr>
          <a:xfrm>
            <a:off x="7676636" y="3603115"/>
            <a:ext cx="3677163" cy="2889759"/>
          </a:xfrm>
          <a:prstGeom prst="rect">
            <a:avLst/>
          </a:prstGeom>
        </p:spPr>
      </p:pic>
      <p:sp>
        <p:nvSpPr>
          <p:cNvPr id="17" name="Rectangle 16">
            <a:extLst>
              <a:ext uri="{FF2B5EF4-FFF2-40B4-BE49-F238E27FC236}">
                <a16:creationId xmlns:a16="http://schemas.microsoft.com/office/drawing/2014/main" id="{BA83E8C3-D1DB-4D51-B2A3-CD1BCBDE3EDB}"/>
              </a:ext>
            </a:extLst>
          </p:cNvPr>
          <p:cNvSpPr/>
          <p:nvPr/>
        </p:nvSpPr>
        <p:spPr>
          <a:xfrm>
            <a:off x="9515475" y="5133975"/>
            <a:ext cx="609600"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5A925A9F-F449-408F-8635-39DA665D399C}"/>
              </a:ext>
            </a:extLst>
          </p:cNvPr>
          <p:cNvSpPr/>
          <p:nvPr/>
        </p:nvSpPr>
        <p:spPr>
          <a:xfrm>
            <a:off x="9515475" y="6086475"/>
            <a:ext cx="609600" cy="2286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7656432-51F4-4D9A-AEE8-9492525FE507}"/>
              </a:ext>
            </a:extLst>
          </p:cNvPr>
          <p:cNvCxnSpPr/>
          <p:nvPr/>
        </p:nvCxnSpPr>
        <p:spPr>
          <a:xfrm flipH="1" flipV="1">
            <a:off x="7010400" y="4371975"/>
            <a:ext cx="2505075" cy="838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9104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buNone/>
            </a:pPr>
            <a:r>
              <a:rPr lang="en-US" sz="1800" i="1">
                <a:solidFill>
                  <a:srgbClr val="484237"/>
                </a:solidFill>
                <a:latin typeface="Times New Roman" panose="02020603050405020304" pitchFamily="18" charset="0"/>
                <a:cs typeface="Times New Roman" panose="02020603050405020304" pitchFamily="18" charset="0"/>
              </a:rPr>
              <a:t>2.1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Tổng quan giá trị thiếu:</a:t>
            </a:r>
          </a:p>
          <a:p>
            <a:pPr marL="0" indent="0">
              <a:buNone/>
            </a:pPr>
            <a:r>
              <a:rPr lang="en-US" sz="1800">
                <a:solidFill>
                  <a:srgbClr val="484237"/>
                </a:solidFill>
                <a:latin typeface="Times New Roman" panose="02020603050405020304" pitchFamily="18" charset="0"/>
                <a:cs typeface="Times New Roman" panose="02020603050405020304" pitchFamily="18" charset="0"/>
              </a:rPr>
              <a:t>Trong </a:t>
            </a:r>
            <a:r>
              <a:rPr lang="en-US" sz="1800" err="1">
                <a:solidFill>
                  <a:srgbClr val="484237"/>
                </a:solidFill>
                <a:latin typeface="Times New Roman" panose="02020603050405020304" pitchFamily="18" charset="0"/>
                <a:cs typeface="Times New Roman" panose="02020603050405020304" pitchFamily="18" charset="0"/>
              </a:rPr>
              <a:t>chương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trình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kiểm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cột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chứa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ta </a:t>
            </a:r>
            <a:r>
              <a:rPr lang="en-US" sz="1800" err="1">
                <a:solidFill>
                  <a:srgbClr val="484237"/>
                </a:solidFill>
                <a:latin typeface="Times New Roman" panose="02020603050405020304" pitchFamily="18" charset="0"/>
                <a:cs typeface="Times New Roman" panose="02020603050405020304" pitchFamily="18" charset="0"/>
              </a:rPr>
              <a:t>sử</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dụng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câu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lệnh</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en-US" sz="1800" err="1">
                <a:solidFill>
                  <a:srgbClr val="484237"/>
                </a:solidFill>
                <a:latin typeface="Times New Roman" panose="02020603050405020304" pitchFamily="18" charset="0"/>
                <a:cs typeface="Times New Roman" panose="02020603050405020304" pitchFamily="18" charset="0"/>
              </a:rPr>
              <a:t>Khoanh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vùng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a:solidFill>
                  <a:srgbClr val="484237"/>
                </a:solidFill>
                <a:latin typeface="Times New Roman" panose="02020603050405020304" pitchFamily="18" charset="0"/>
                <a:cs typeface="Times New Roman" panose="02020603050405020304" pitchFamily="18" charset="0"/>
              </a:rPr>
              <a:t> Tất </a:t>
            </a:r>
            <a:r>
              <a:rPr lang="en-US" sz="1800" err="1">
                <a:solidFill>
                  <a:srgbClr val="484237"/>
                </a:solidFill>
                <a:latin typeface="Times New Roman" panose="02020603050405020304" pitchFamily="18" charset="0"/>
                <a:cs typeface="Times New Roman" panose="02020603050405020304" pitchFamily="18" charset="0"/>
              </a:rPr>
              <a:t>cả</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cột</a:t>
            </a:r>
            <a:r>
              <a:rPr lang="en-US" sz="1800">
                <a:solidFill>
                  <a:srgbClr val="484237"/>
                </a:solidFill>
                <a:latin typeface="Times New Roman" panose="02020603050405020304" pitchFamily="18" charset="0"/>
                <a:cs typeface="Times New Roman" panose="02020603050405020304" pitchFamily="18" charset="0"/>
              </a:rPr>
              <a:t> đặc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chứa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trong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bộ</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dữ</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liệu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được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hiển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như</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sau</a:t>
            </a:r>
            <a:r>
              <a:rPr lang="en-US" sz="1800">
                <a:solidFill>
                  <a:srgbClr val="484237"/>
                </a:solidFill>
                <a:latin typeface="Times New Roman" panose="02020603050405020304" pitchFamily="18" charset="0"/>
                <a:cs typeface="Times New Roman" panose="02020603050405020304" pitchFamily="18" charset="0"/>
              </a:rPr>
              <a:t>: 	         </a:t>
            </a:r>
          </a:p>
          <a:p>
            <a:pPr marL="0" indent="0" algn="l">
              <a:lnSpc>
                <a:spcPct val="100000"/>
              </a:lnSpc>
              <a:spcBef>
                <a:spcPts val="600"/>
              </a:spcBef>
              <a:spcAft>
                <a:spcPts val="600"/>
              </a:spcAft>
              <a:buNone/>
            </a:pPr>
            <a:r>
              <a:rPr lang="en-US" sz="1800" kern="100" err="1">
                <a:solidFill>
                  <a:srgbClr val="484237"/>
                </a:solidFill>
                <a:latin typeface="Times New Roman" panose="02020603050405020304" pitchFamily="18" charset="0"/>
                <a:ea typeface="Calibri" panose="020F0502020204030204" pitchFamily="34" charset="0"/>
                <a:cs typeface="Times New Roman" panose="02020603050405020304" pitchFamily="18" charset="0"/>
              </a:rPr>
              <a:t>Đánh</a:t>
            </a:r>
            <a:r>
              <a:rPr lang="en-US" sz="1800" kern="100">
                <a:solidFill>
                  <a:srgbClr val="484237"/>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latin typeface="Times New Roman" panose="02020603050405020304" pitchFamily="18" charset="0"/>
                <a:ea typeface="Calibri" panose="020F0502020204030204" pitchFamily="34" charset="0"/>
                <a:cs typeface="Times New Roman" panose="02020603050405020304" pitchFamily="18" charset="0"/>
              </a:rPr>
              <a:t>giá</a:t>
            </a:r>
            <a:r>
              <a:rPr lang="en-US" sz="1800" kern="100">
                <a:solidFill>
                  <a:srgbClr val="484237"/>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latin typeface="Times New Roman" panose="02020603050405020304" pitchFamily="18" charset="0"/>
                <a:ea typeface="Calibri" panose="020F0502020204030204" pitchFamily="34" charset="0"/>
                <a:cs typeface="Times New Roman" panose="02020603050405020304" pitchFamily="18" charset="0"/>
              </a:rPr>
              <a:t>tổng</a:t>
            </a:r>
            <a:r>
              <a:rPr lang="en-US" sz="1800" kern="100">
                <a:solidFill>
                  <a:srgbClr val="484237"/>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latin typeface="Times New Roman" panose="02020603050405020304" pitchFamily="18" charset="0"/>
                <a:ea typeface="Calibri" panose="020F0502020204030204" pitchFamily="34" charset="0"/>
                <a:cs typeface="Times New Roman" panose="02020603050405020304" pitchFamily="18" charset="0"/>
              </a:rPr>
              <a:t>quan</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l">
              <a:lnSpc>
                <a:spcPct val="100000"/>
              </a:lnSpc>
              <a:spcBef>
                <a:spcPts val="600"/>
              </a:spcBef>
              <a:buFont typeface="Symbol" panose="05050102010706020507" pitchFamily="18" charset="2"/>
              <a:buChar char=""/>
            </a:pP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PoolQC</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hồ</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bơi</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MiscFeature</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lvl="0" indent="0" algn="l">
              <a:lnSpc>
                <a:spcPct val="100000"/>
              </a:lnSpc>
              <a:spcBef>
                <a:spcPts val="600"/>
              </a:spcBef>
              <a:buNone/>
            </a:pP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Alley (con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hẻm</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Fence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rào</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800" kern="100">
                <a:solidFill>
                  <a:srgbClr val="484237"/>
                </a:solidFill>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lvl="0" indent="0" algn="l">
              <a:lnSpc>
                <a:spcPct val="100000"/>
              </a:lnSpc>
              <a:spcBef>
                <a:spcPts val="600"/>
              </a:spcBef>
              <a:buNone/>
            </a:pP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l">
              <a:lnSpc>
                <a:spcPct val="100000"/>
              </a:lnSpc>
              <a:spcAft>
                <a:spcPts val="600"/>
              </a:spcAft>
              <a:buFont typeface="Symbol" panose="05050102010706020507" pitchFamily="18" charset="2"/>
              <a:buChar char=""/>
            </a:pP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Electrical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MasVnrArea</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ốp</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tường</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lvl="0" indent="0" algn="l">
              <a:lnSpc>
                <a:spcPct val="100000"/>
              </a:lnSpc>
              <a:spcAft>
                <a:spcPts val="600"/>
              </a:spcAft>
              <a:buNone/>
            </a:pP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rPr>
              <a:t>nhất</a:t>
            </a:r>
            <a:endParaRPr lang="en-US" sz="1800" kern="100">
              <a:solidFill>
                <a:srgbClr val="48423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2C5723-3B6B-4376-92CD-D6D280788289}"/>
              </a:ext>
            </a:extLst>
          </p:cNvPr>
          <p:cNvPicPr>
            <a:picLocks noChangeAspect="1"/>
          </p:cNvPicPr>
          <p:nvPr/>
        </p:nvPicPr>
        <p:blipFill rotWithShape="1">
          <a:blip r:embed="rId2"/>
          <a:srcRect r="13873"/>
          <a:stretch/>
        </p:blipFill>
        <p:spPr>
          <a:xfrm>
            <a:off x="838200" y="2641523"/>
            <a:ext cx="6563789" cy="562053"/>
          </a:xfrm>
          <a:prstGeom prst="rect">
            <a:avLst/>
          </a:prstGeom>
        </p:spPr>
      </p:pic>
      <p:pic>
        <p:nvPicPr>
          <p:cNvPr id="7" name="Picture 6">
            <a:extLst>
              <a:ext uri="{FF2B5EF4-FFF2-40B4-BE49-F238E27FC236}">
                <a16:creationId xmlns:a16="http://schemas.microsoft.com/office/drawing/2014/main" id="{859666B1-F580-4DD3-908C-62240C310D0F}"/>
              </a:ext>
            </a:extLst>
          </p:cNvPr>
          <p:cNvPicPr>
            <a:picLocks noChangeAspect="1"/>
          </p:cNvPicPr>
          <p:nvPr/>
        </p:nvPicPr>
        <p:blipFill>
          <a:blip r:embed="rId3"/>
          <a:stretch>
            <a:fillRect/>
          </a:stretch>
        </p:blipFill>
        <p:spPr>
          <a:xfrm>
            <a:off x="8965683" y="1316067"/>
            <a:ext cx="1355184" cy="5176807"/>
          </a:xfrm>
          <a:prstGeom prst="rect">
            <a:avLst/>
          </a:prstGeom>
        </p:spPr>
      </p:pic>
    </p:spTree>
    <p:extLst>
      <p:ext uri="{BB962C8B-B14F-4D97-AF65-F5344CB8AC3E}">
        <p14:creationId xmlns:p14="http://schemas.microsoft.com/office/powerpoint/2010/main" val="3903052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a:t>
            </a:r>
            <a:r>
              <a:rPr lang="en-US" sz="1800">
                <a:solidFill>
                  <a:srgbClr val="484237"/>
                </a:solidFill>
                <a:latin typeface="Times New Roman" panose="02020603050405020304" pitchFamily="18" charset="0"/>
                <a:cs typeface="Times New Roman" panose="02020603050405020304" pitchFamily="18" charset="0"/>
              </a:rPr>
              <a:t>–</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Phương</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pháp</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xử</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lý</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giá</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trị</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thiếu</a:t>
            </a:r>
            <a:r>
              <a:rPr lang="en-US" sz="1800" i="1">
                <a:solidFill>
                  <a:srgbClr val="484237"/>
                </a:solidFill>
                <a:latin typeface="Times New Roman" panose="02020603050405020304" pitchFamily="18" charset="0"/>
                <a:cs typeface="Times New Roman" panose="02020603050405020304" pitchFamily="18" charset="0"/>
              </a:rPr>
              <a:t>:</a:t>
            </a:r>
          </a:p>
          <a:p>
            <a:pPr marL="0" indent="0">
              <a:buNone/>
            </a:pPr>
            <a:r>
              <a:rPr lang="en-US" sz="1800" err="1">
                <a:solidFill>
                  <a:srgbClr val="484237"/>
                </a:solidFill>
                <a:latin typeface="Times New Roman" panose="02020603050405020304" pitchFamily="18" charset="0"/>
                <a:cs typeface="Times New Roman" panose="02020603050405020304" pitchFamily="18" charset="0"/>
              </a:rPr>
              <a:t>Chúng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tôi</a:t>
            </a:r>
            <a:r>
              <a:rPr lang="en-US" sz="1800">
                <a:solidFill>
                  <a:srgbClr val="484237"/>
                </a:solidFill>
                <a:latin typeface="Times New Roman" panose="02020603050405020304" pitchFamily="18" charset="0"/>
                <a:cs typeface="Times New Roman" panose="02020603050405020304" pitchFamily="18" charset="0"/>
              </a:rPr>
              <a:t> chia </a:t>
            </a:r>
            <a:r>
              <a:rPr lang="en-US" sz="1800" err="1">
                <a:solidFill>
                  <a:srgbClr val="484237"/>
                </a:solidFill>
                <a:latin typeface="Times New Roman" panose="02020603050405020304" pitchFamily="18" charset="0"/>
                <a:cs typeface="Times New Roman" panose="02020603050405020304" pitchFamily="18" charset="0"/>
              </a:rPr>
              <a:t>tập</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thành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nhau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dễ</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phân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tích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hơn</a:t>
            </a:r>
            <a:r>
              <a:rPr lang="en-US" sz="1800">
                <a:solidFill>
                  <a:srgbClr val="484237"/>
                </a:solidFill>
                <a:latin typeface="Times New Roman" panose="02020603050405020304" pitchFamily="18" charset="0"/>
                <a:cs typeface="Times New Roman" panose="02020603050405020304" pitchFamily="18" charset="0"/>
              </a:rPr>
              <a:t>, ta </a:t>
            </a:r>
            <a:r>
              <a:rPr lang="en-US" sz="1800" err="1">
                <a:solidFill>
                  <a:srgbClr val="484237"/>
                </a:solidFill>
                <a:latin typeface="Times New Roman" panose="02020603050405020304" pitchFamily="18" charset="0"/>
                <a:cs typeface="Times New Roman" panose="02020603050405020304" pitchFamily="18" charset="0"/>
              </a:rPr>
              <a:t>tạm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gọi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tên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như</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sau</a:t>
            </a:r>
            <a:r>
              <a:rPr lang="en-US" sz="1800">
                <a:solidFill>
                  <a:srgbClr val="484237"/>
                </a:solidFill>
                <a:latin typeface="Times New Roman" panose="02020603050405020304" pitchFamily="18" charset="0"/>
                <a:cs typeface="Times New Roman" panose="02020603050405020304" pitchFamily="18" charset="0"/>
              </a:rPr>
              <a:t>:</a:t>
            </a:r>
          </a:p>
          <a:p>
            <a:pPr>
              <a:spcBef>
                <a:spcPts val="400"/>
              </a:spcBef>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1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cao</a:t>
            </a:r>
            <a:r>
              <a:rPr lang="en-US" sz="1800">
                <a:solidFill>
                  <a:srgbClr val="484237"/>
                </a:solidFill>
                <a:latin typeface="Times New Roman" panose="02020603050405020304" pitchFamily="18" charset="0"/>
                <a:cs typeface="Times New Roman" panose="02020603050405020304" pitchFamily="18" charset="0"/>
              </a:rPr>
              <a:t> &gt; 80%</a:t>
            </a:r>
          </a:p>
          <a:p>
            <a:pPr>
              <a:spcBef>
                <a:spcPts val="400"/>
              </a:spcBef>
              <a:buFont typeface="Symbol" panose="05050102010706020507" pitchFamily="18" charset="2"/>
              <a:buChar char="Þ"/>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nhiều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biệt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p>
          <a:p>
            <a:pPr marL="0" indent="0">
              <a:spcBef>
                <a:spcPts val="400"/>
              </a:spcBef>
              <a:buNone/>
            </a:pP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PoolQC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lượng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hồ</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bơi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với</a:t>
            </a:r>
            <a:r>
              <a:rPr lang="en-US" sz="1800">
                <a:solidFill>
                  <a:srgbClr val="484237"/>
                </a:solidFill>
                <a:latin typeface="Times New Roman" panose="02020603050405020304" pitchFamily="18" charset="0"/>
                <a:cs typeface="Times New Roman" panose="02020603050405020304" pitchFamily="18" charset="0"/>
              </a:rPr>
              <a:t> &gt; 99%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p>
          <a:p>
            <a:pPr marL="0" indent="0">
              <a:spcBef>
                <a:spcPts val="400"/>
              </a:spcBef>
              <a:buNone/>
            </a:pPr>
            <a:r>
              <a:rPr lang="en-US" sz="1800">
                <a:solidFill>
                  <a:srgbClr val="484237"/>
                </a:solidFill>
                <a:latin typeface="Times New Roman" panose="02020603050405020304" pitchFamily="18" charset="0"/>
                <a:cs typeface="Times New Roman" panose="02020603050405020304" pitchFamily="18" charset="0"/>
              </a:rPr>
              <a:t>ở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dòng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như</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không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đánh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gì</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cho</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p>
          <a:p>
            <a:pPr marL="0" indent="0">
              <a:spcBef>
                <a:spcPts val="400"/>
              </a:spcBef>
              <a:buNone/>
            </a:pP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endParaRPr lang="en-US" sz="1800">
              <a:solidFill>
                <a:srgbClr val="484237"/>
              </a:solidFill>
              <a:latin typeface="Times New Roman" panose="02020603050405020304" pitchFamily="18" charset="0"/>
              <a:cs typeface="Times New Roman" panose="02020603050405020304" pitchFamily="18" charset="0"/>
            </a:endParaRPr>
          </a:p>
          <a:p>
            <a:pPr>
              <a:lnSpc>
                <a:spcPct val="150000"/>
              </a:lnSpc>
              <a:spcBef>
                <a:spcPts val="400"/>
              </a:spcBef>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2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thấp</a:t>
            </a:r>
            <a:r>
              <a:rPr lang="en-US" sz="1800">
                <a:solidFill>
                  <a:srgbClr val="484237"/>
                </a:solidFill>
                <a:latin typeface="Times New Roman" panose="02020603050405020304" pitchFamily="18" charset="0"/>
                <a:cs typeface="Times New Roman" panose="02020603050405020304" pitchFamily="18" charset="0"/>
              </a:rPr>
              <a:t> &lt; 6%</a:t>
            </a:r>
          </a:p>
          <a:p>
            <a:pPr>
              <a:spcBef>
                <a:spcPts val="400"/>
              </a:spcBef>
              <a:buFont typeface="Symbol" panose="05050102010706020507" pitchFamily="18" charset="2"/>
              <a:buChar char="Þ"/>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xử</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lý</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bằng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điền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vào</a:t>
            </a:r>
            <a:endParaRPr lang="en-US" sz="1800">
              <a:solidFill>
                <a:srgbClr val="484237"/>
              </a:solidFill>
              <a:latin typeface="Times New Roman" panose="02020603050405020304" pitchFamily="18" charset="0"/>
              <a:cs typeface="Times New Roman" panose="02020603050405020304" pitchFamily="18" charset="0"/>
            </a:endParaRPr>
          </a:p>
          <a:p>
            <a:pPr marL="0" indent="0">
              <a:spcBef>
                <a:spcPts val="400"/>
              </a:spcBef>
              <a:buNone/>
            </a:pP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trung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ít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không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ảnh</a:t>
            </a:r>
            <a:r>
              <a:rPr lang="en-US" sz="1800">
                <a:solidFill>
                  <a:srgbClr val="484237"/>
                </a:solidFill>
                <a:latin typeface="Times New Roman" panose="02020603050405020304" pitchFamily="18" charset="0"/>
                <a:cs typeface="Times New Roman" panose="02020603050405020304" pitchFamily="18" charset="0"/>
              </a:rPr>
              <a:t> </a:t>
            </a:r>
          </a:p>
          <a:p>
            <a:pPr marL="0" indent="0">
              <a:spcBef>
                <a:spcPts val="400"/>
              </a:spcBef>
              <a:buNone/>
            </a:pPr>
            <a:r>
              <a:rPr lang="en-US" sz="1800" err="1">
                <a:solidFill>
                  <a:srgbClr val="484237"/>
                </a:solidFill>
                <a:latin typeface="Times New Roman" panose="02020603050405020304" pitchFamily="18" charset="0"/>
                <a:cs typeface="Times New Roman" panose="02020603050405020304" pitchFamily="18" charset="0"/>
              </a:rPr>
              <a:t>hưởng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nhiều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đến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mô</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hình</a:t>
            </a:r>
            <a:endParaRPr lang="en-US" sz="1800">
              <a:solidFill>
                <a:srgbClr val="484237"/>
              </a:solidFill>
              <a:latin typeface="Times New Roman" panose="02020603050405020304" pitchFamily="18" charset="0"/>
              <a:cs typeface="Times New Roman" panose="02020603050405020304" pitchFamily="18" charset="0"/>
            </a:endParaRPr>
          </a:p>
          <a:p>
            <a:pPr>
              <a:lnSpc>
                <a:spcPct val="150000"/>
              </a:lnSpc>
              <a:spcBef>
                <a:spcPts val="400"/>
              </a:spcBef>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3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6% </a:t>
            </a:r>
            <a:r>
              <a:rPr lang="en-US" sz="1800" err="1">
                <a:solidFill>
                  <a:srgbClr val="484237"/>
                </a:solidFill>
                <a:latin typeface="Times New Roman" panose="02020603050405020304" pitchFamily="18" charset="0"/>
                <a:cs typeface="Times New Roman" panose="02020603050405020304" pitchFamily="18" charset="0"/>
              </a:rPr>
              <a:t>đến</a:t>
            </a:r>
            <a:r>
              <a:rPr lang="en-US" sz="1800">
                <a:solidFill>
                  <a:srgbClr val="484237"/>
                </a:solidFill>
                <a:latin typeface="Times New Roman" panose="02020603050405020304" pitchFamily="18" charset="0"/>
                <a:cs typeface="Times New Roman" panose="02020603050405020304" pitchFamily="18" charset="0"/>
              </a:rPr>
              <a:t> 80%</a:t>
            </a:r>
          </a:p>
          <a:p>
            <a:pPr>
              <a:spcBef>
                <a:spcPts val="400"/>
              </a:spcBef>
              <a:buFont typeface="Symbol" panose="05050102010706020507" pitchFamily="18" charset="2"/>
              <a:buChar char="Þ"/>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thay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thế</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bằng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p>
          <a:p>
            <a:pPr marL="0" indent="0">
              <a:spcBef>
                <a:spcPts val="400"/>
              </a:spcBef>
              <a:buNone/>
            </a:pPr>
            <a:r>
              <a:rPr lang="en-US" sz="1800" err="1">
                <a:solidFill>
                  <a:srgbClr val="484237"/>
                </a:solidFill>
                <a:latin typeface="Times New Roman" panose="02020603050405020304" pitchFamily="18" charset="0"/>
                <a:cs typeface="Times New Roman" panose="02020603050405020304" pitchFamily="18" charset="0"/>
              </a:rPr>
              <a:t>trung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vị</a:t>
            </a:r>
            <a:r>
              <a:rPr lang="en-US" sz="1800">
                <a:solidFill>
                  <a:srgbClr val="484237"/>
                </a:solidFill>
                <a:latin typeface="Times New Roman" panose="02020603050405020304" pitchFamily="18" charset="0"/>
                <a:cs typeface="Times New Roman" panose="02020603050405020304" pitchFamily="18" charset="0"/>
              </a:rPr>
              <a:t> (mean),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xuất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hiện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nhiều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nhất</a:t>
            </a:r>
            <a:r>
              <a:rPr lang="en-US" sz="1800">
                <a:solidFill>
                  <a:srgbClr val="484237"/>
                </a:solidFill>
                <a:latin typeface="Times New Roman" panose="02020603050405020304" pitchFamily="18" charset="0"/>
                <a:cs typeface="Times New Roman" panose="02020603050405020304" pitchFamily="18" charset="0"/>
              </a:rPr>
              <a:t> (mode).</a:t>
            </a:r>
          </a:p>
          <a:p>
            <a:pPr marL="0" indent="0">
              <a:spcBef>
                <a:spcPts val="400"/>
              </a:spcBef>
              <a:buNone/>
            </a:pP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BCA2C06-732F-4B5D-8F21-767B647D4FC9}"/>
              </a:ext>
            </a:extLst>
          </p:cNvPr>
          <p:cNvPicPr>
            <a:picLocks noChangeAspect="1"/>
          </p:cNvPicPr>
          <p:nvPr/>
        </p:nvPicPr>
        <p:blipFill>
          <a:blip r:embed="rId2"/>
          <a:stretch>
            <a:fillRect/>
          </a:stretch>
        </p:blipFill>
        <p:spPr>
          <a:xfrm>
            <a:off x="6374482" y="2292499"/>
            <a:ext cx="4979317" cy="4200375"/>
          </a:xfrm>
          <a:prstGeom prst="rect">
            <a:avLst/>
          </a:prstGeom>
        </p:spPr>
      </p:pic>
    </p:spTree>
    <p:extLst>
      <p:ext uri="{BB962C8B-B14F-4D97-AF65-F5344CB8AC3E}">
        <p14:creationId xmlns:p14="http://schemas.microsoft.com/office/powerpoint/2010/main" val="393538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Phương </a:t>
            </a:r>
            <a:r>
              <a:rPr lang="en-US" sz="1800" i="1" err="1">
                <a:solidFill>
                  <a:srgbClr val="484237"/>
                </a:solidFill>
                <a:latin typeface="Times New Roman" panose="02020603050405020304" pitchFamily="18" charset="0"/>
                <a:cs typeface="Times New Roman" panose="02020603050405020304" pitchFamily="18" charset="0"/>
              </a:rPr>
              <a:t>pháp</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xử</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lý</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giá</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trị</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thiếu</a:t>
            </a:r>
            <a:r>
              <a:rPr lang="en-US" sz="1800" i="1">
                <a:solidFill>
                  <a:srgbClr val="484237"/>
                </a:solidFill>
                <a:latin typeface="Times New Roman" panose="02020603050405020304" pitchFamily="18" charset="0"/>
                <a:cs typeface="Times New Roman" panose="02020603050405020304" pitchFamily="18" charset="0"/>
              </a:rPr>
              <a:t>:</a:t>
            </a:r>
          </a:p>
          <a:p>
            <a:pPr marL="0" indent="0">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1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cao</a:t>
            </a:r>
            <a:r>
              <a:rPr lang="en-US" sz="1800">
                <a:solidFill>
                  <a:srgbClr val="484237"/>
                </a:solidFill>
                <a:latin typeface="Times New Roman" panose="02020603050405020304" pitchFamily="18" charset="0"/>
                <a:cs typeface="Times New Roman" panose="02020603050405020304" pitchFamily="18" charset="0"/>
              </a:rPr>
              <a:t> (&gt; 80%)</a:t>
            </a:r>
          </a:p>
          <a:p>
            <a:pPr algn="l">
              <a:lnSpc>
                <a:spcPct val="100000"/>
              </a:lnSpc>
              <a:spcBef>
                <a:spcPts val="600"/>
              </a:spcBef>
              <a:spcAft>
                <a:spcPts val="600"/>
              </a:spcAft>
              <a:buFont typeface="Arial" panose="020B0604020202020204" pitchFamily="34" charset="0"/>
              <a:buChar char="•"/>
            </a:pPr>
            <a:r>
              <a:rPr lang="vi-VN" sz="1800" b="0" i="0">
                <a:solidFill>
                  <a:srgbClr val="484237"/>
                </a:solidFill>
                <a:effectLst/>
                <a:latin typeface="Times New Roman" panose="02020603050405020304" pitchFamily="18" charset="0"/>
                <a:cs typeface="Times New Roman" panose="02020603050405020304" pitchFamily="18" charset="0"/>
              </a:rPr>
              <a:t>PoolQC:</a:t>
            </a:r>
            <a:r>
              <a:rPr lang="en-US" sz="1800" b="0" i="0">
                <a:solidFill>
                  <a:srgbClr val="484237"/>
                </a:solidFill>
                <a:effectLst/>
                <a:latin typeface="Times New Roman" panose="02020603050405020304" pitchFamily="18" charset="0"/>
                <a:cs typeface="Times New Roman" panose="02020603050405020304" pitchFamily="18" charset="0"/>
              </a:rPr>
              <a:t> 1453/1460</a:t>
            </a:r>
            <a:r>
              <a:rPr lang="vi-VN" sz="1800" b="0" i="0">
                <a:solidFill>
                  <a:srgbClr val="484237"/>
                </a:solidFill>
                <a:effectLst/>
                <a:latin typeface="Times New Roman" panose="02020603050405020304" pitchFamily="18" charset="0"/>
                <a:cs typeface="Times New Roman" panose="02020603050405020304" pitchFamily="18" charset="0"/>
              </a:rPr>
              <a:t> </a:t>
            </a:r>
            <a:r>
              <a:rPr lang="en-US" sz="1800" b="0" i="0">
                <a:solidFill>
                  <a:srgbClr val="484237"/>
                </a:solidFill>
                <a:effectLst/>
                <a:latin typeface="Times New Roman" panose="02020603050405020304" pitchFamily="18" charset="0"/>
                <a:cs typeface="Times New Roman" panose="02020603050405020304" pitchFamily="18" charset="0"/>
              </a:rPr>
              <a:t>(</a:t>
            </a:r>
            <a:r>
              <a:rPr lang="vi-VN" sz="1800" b="0" i="0">
                <a:solidFill>
                  <a:srgbClr val="484237"/>
                </a:solidFill>
                <a:effectLst/>
                <a:latin typeface="Times New Roman" panose="02020603050405020304" pitchFamily="18" charset="0"/>
                <a:cs typeface="Times New Roman" panose="02020603050405020304" pitchFamily="18" charset="0"/>
              </a:rPr>
              <a:t>9</a:t>
            </a:r>
            <a:r>
              <a:rPr lang="en-US" sz="1800">
                <a:solidFill>
                  <a:srgbClr val="484237"/>
                </a:solidFill>
                <a:latin typeface="Times New Roman" panose="02020603050405020304" pitchFamily="18" charset="0"/>
                <a:cs typeface="Times New Roman" panose="02020603050405020304" pitchFamily="18" charset="0"/>
              </a:rPr>
              <a:t>9</a:t>
            </a:r>
            <a:r>
              <a:rPr lang="vi-VN" sz="1800" b="0" i="0">
                <a:solidFill>
                  <a:srgbClr val="484237"/>
                </a:solidFill>
                <a:effectLst/>
                <a:latin typeface="Times New Roman" panose="02020603050405020304" pitchFamily="18" charset="0"/>
                <a:cs typeface="Times New Roman" panose="02020603050405020304" pitchFamily="18" charset="0"/>
              </a:rPr>
              <a:t>.</a:t>
            </a:r>
            <a:r>
              <a:rPr lang="en-US" sz="1800" b="0" i="0">
                <a:solidFill>
                  <a:srgbClr val="484237"/>
                </a:solidFill>
                <a:effectLst/>
                <a:latin typeface="Times New Roman" panose="02020603050405020304" pitchFamily="18" charset="0"/>
                <a:cs typeface="Times New Roman" panose="02020603050405020304" pitchFamily="18" charset="0"/>
              </a:rPr>
              <a:t>29</a:t>
            </a:r>
            <a:r>
              <a:rPr lang="vi-VN" sz="1800" b="0" i="0">
                <a:solidFill>
                  <a:srgbClr val="484237"/>
                </a:solidFill>
                <a:effectLst/>
                <a:latin typeface="Times New Roman" panose="02020603050405020304" pitchFamily="18" charset="0"/>
                <a:cs typeface="Times New Roman" panose="02020603050405020304" pitchFamily="18" charset="0"/>
              </a:rPr>
              <a:t>%</a:t>
            </a:r>
            <a:r>
              <a:rPr lang="en-US" sz="1800" b="0" i="0">
                <a:solidFill>
                  <a:srgbClr val="484237"/>
                </a:solidFill>
                <a:effectLst/>
                <a:latin typeface="Times New Roman" panose="02020603050405020304" pitchFamily="18" charset="0"/>
                <a:cs typeface="Times New Roman" panose="02020603050405020304" pitchFamily="18" charset="0"/>
              </a:rPr>
              <a:t>)</a:t>
            </a:r>
            <a:r>
              <a:rPr lang="vi-VN" sz="1800" b="0" i="0">
                <a:solidFill>
                  <a:srgbClr val="484237"/>
                </a:solidFill>
                <a:effectLst/>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vi-VN" sz="1800" b="0" i="0">
                <a:solidFill>
                  <a:srgbClr val="484237"/>
                </a:solidFill>
                <a:effectLst/>
                <a:latin typeface="Times New Roman" panose="02020603050405020304" pitchFamily="18" charset="0"/>
                <a:cs typeface="Times New Roman" panose="02020603050405020304" pitchFamily="18" charset="0"/>
              </a:rPr>
              <a:t>→ Hầu như không có pool</a:t>
            </a:r>
            <a:r>
              <a:rPr lang="en-US" sz="1800" b="0" i="0">
                <a:solidFill>
                  <a:srgbClr val="484237"/>
                </a:solidFill>
                <a:effectLst/>
                <a:latin typeface="Times New Roman" panose="02020603050405020304" pitchFamily="18" charset="0"/>
                <a:cs typeface="Times New Roman" panose="02020603050405020304" pitchFamily="18" charset="0"/>
              </a:rPr>
              <a:t> (</a:t>
            </a:r>
            <a:r>
              <a:rPr lang="en-US" sz="1800" b="0" i="0" err="1">
                <a:solidFill>
                  <a:srgbClr val="484237"/>
                </a:solidFill>
                <a:effectLst/>
                <a:latin typeface="Times New Roman" panose="02020603050405020304" pitchFamily="18" charset="0"/>
                <a:cs typeface="Times New Roman" panose="02020603050405020304" pitchFamily="18" charset="0"/>
              </a:rPr>
              <a:t>hồ</a:t>
            </a:r>
            <a:r>
              <a:rPr lang="en-US" sz="1800" b="0" i="0">
                <a:solidFill>
                  <a:srgbClr val="484237"/>
                </a:solidFill>
                <a:effectLst/>
                <a:latin typeface="Times New Roman" panose="02020603050405020304" pitchFamily="18" charset="0"/>
                <a:cs typeface="Times New Roman" panose="02020603050405020304" pitchFamily="18" charset="0"/>
              </a:rPr>
              <a:t> </a:t>
            </a:r>
            <a:r>
              <a:rPr lang="en-US" sz="1800" b="0" i="0" err="1">
                <a:solidFill>
                  <a:srgbClr val="484237"/>
                </a:solidFill>
                <a:effectLst/>
                <a:latin typeface="Times New Roman" panose="02020603050405020304" pitchFamily="18" charset="0"/>
                <a:cs typeface="Times New Roman" panose="02020603050405020304" pitchFamily="18" charset="0"/>
              </a:rPr>
              <a:t>bơi</a:t>
            </a:r>
            <a:r>
              <a:rPr lang="en-US" sz="1800" b="0" i="0">
                <a:solidFill>
                  <a:srgbClr val="484237"/>
                </a:solidFill>
                <a:effectLst/>
                <a:latin typeface="Times New Roman" panose="02020603050405020304" pitchFamily="18" charset="0"/>
                <a:cs typeface="Times New Roman" panose="02020603050405020304" pitchFamily="18" charset="0"/>
              </a:rPr>
              <a:t>) ở </a:t>
            </a:r>
            <a:r>
              <a:rPr lang="en-US" sz="1800" b="0" i="0" err="1">
                <a:solidFill>
                  <a:srgbClr val="484237"/>
                </a:solidFill>
                <a:effectLst/>
                <a:latin typeface="Times New Roman" panose="02020603050405020304" pitchFamily="18" charset="0"/>
                <a:cs typeface="Times New Roman" panose="02020603050405020304" pitchFamily="18" charset="0"/>
              </a:rPr>
              <a:t>mỗi</a:t>
            </a:r>
            <a:r>
              <a:rPr lang="en-US" sz="1800" b="0" i="0">
                <a:solidFill>
                  <a:srgbClr val="484237"/>
                </a:solidFill>
                <a:effectLst/>
                <a:latin typeface="Times New Roman" panose="02020603050405020304" pitchFamily="18" charset="0"/>
                <a:cs typeface="Times New Roman" panose="02020603050405020304" pitchFamily="18" charset="0"/>
              </a:rPr>
              <a:t> </a:t>
            </a:r>
            <a:r>
              <a:rPr lang="en-US" sz="1800" b="0" i="0" err="1">
                <a:solidFill>
                  <a:srgbClr val="484237"/>
                </a:solidFill>
                <a:effectLst/>
                <a:latin typeface="Times New Roman" panose="02020603050405020304" pitchFamily="18" charset="0"/>
                <a:cs typeface="Times New Roman" panose="02020603050405020304" pitchFamily="18" charset="0"/>
              </a:rPr>
              <a:t>nhà</a:t>
            </a:r>
            <a:endParaRPr lang="vi-VN" sz="1800" b="0" i="0">
              <a:solidFill>
                <a:srgbClr val="484237"/>
              </a:solidFill>
              <a:effectLst/>
              <a:latin typeface="Times New Roman" panose="02020603050405020304" pitchFamily="18" charset="0"/>
              <a:cs typeface="Times New Roman" panose="02020603050405020304" pitchFamily="18" charset="0"/>
            </a:endParaRPr>
          </a:p>
          <a:p>
            <a:pPr algn="l">
              <a:lnSpc>
                <a:spcPct val="100000"/>
              </a:lnSpc>
              <a:spcBef>
                <a:spcPts val="600"/>
              </a:spcBef>
              <a:spcAft>
                <a:spcPts val="600"/>
              </a:spcAft>
              <a:buFont typeface="Arial" panose="020B0604020202020204" pitchFamily="34" charset="0"/>
              <a:buChar char="•"/>
            </a:pPr>
            <a:r>
              <a:rPr lang="vi-VN" sz="1800" b="0" i="0">
                <a:solidFill>
                  <a:srgbClr val="484237"/>
                </a:solidFill>
                <a:effectLst/>
                <a:latin typeface="Times New Roman" panose="02020603050405020304" pitchFamily="18" charset="0"/>
                <a:cs typeface="Times New Roman" panose="02020603050405020304" pitchFamily="18" charset="0"/>
              </a:rPr>
              <a:t>MiscFeature:</a:t>
            </a:r>
            <a:r>
              <a:rPr lang="en-US" sz="1800" b="0" i="0">
                <a:solidFill>
                  <a:srgbClr val="484237"/>
                </a:solidFill>
                <a:effectLst/>
                <a:latin typeface="Times New Roman" panose="02020603050405020304" pitchFamily="18" charset="0"/>
                <a:cs typeface="Times New Roman" panose="02020603050405020304" pitchFamily="18" charset="0"/>
              </a:rPr>
              <a:t> 1406/1460</a:t>
            </a:r>
            <a:r>
              <a:rPr lang="vi-VN" sz="1800" b="0" i="0">
                <a:solidFill>
                  <a:srgbClr val="484237"/>
                </a:solidFill>
                <a:effectLst/>
                <a:latin typeface="Times New Roman" panose="02020603050405020304" pitchFamily="18" charset="0"/>
                <a:cs typeface="Times New Roman" panose="02020603050405020304" pitchFamily="18" charset="0"/>
              </a:rPr>
              <a:t> </a:t>
            </a:r>
            <a:r>
              <a:rPr lang="en-US" sz="1800" b="0" i="0">
                <a:solidFill>
                  <a:srgbClr val="484237"/>
                </a:solidFill>
                <a:effectLst/>
                <a:latin typeface="Times New Roman" panose="02020603050405020304" pitchFamily="18" charset="0"/>
                <a:cs typeface="Times New Roman" panose="02020603050405020304" pitchFamily="18" charset="0"/>
              </a:rPr>
              <a:t>(</a:t>
            </a:r>
            <a:r>
              <a:rPr lang="vi-VN" sz="1800" b="0" i="0">
                <a:solidFill>
                  <a:srgbClr val="484237"/>
                </a:solidFill>
                <a:effectLst/>
                <a:latin typeface="Times New Roman" panose="02020603050405020304" pitchFamily="18" charset="0"/>
                <a:cs typeface="Times New Roman" panose="02020603050405020304" pitchFamily="18" charset="0"/>
              </a:rPr>
              <a:t>96.3%</a:t>
            </a:r>
            <a:r>
              <a:rPr lang="en-US" sz="1800" b="0" i="0">
                <a:solidFill>
                  <a:srgbClr val="484237"/>
                </a:solidFill>
                <a:effectLst/>
                <a:latin typeface="Times New Roman" panose="02020603050405020304" pitchFamily="18" charset="0"/>
                <a:cs typeface="Times New Roman" panose="02020603050405020304" pitchFamily="18" charset="0"/>
              </a:rPr>
              <a:t>)</a:t>
            </a:r>
            <a:r>
              <a:rPr lang="vi-VN" sz="1800" b="0" i="0">
                <a:solidFill>
                  <a:srgbClr val="484237"/>
                </a:solidFill>
                <a:effectLst/>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vi-VN" sz="1800" b="0" i="0">
                <a:solidFill>
                  <a:srgbClr val="484237"/>
                </a:solidFill>
                <a:effectLst/>
                <a:latin typeface="Times New Roman" panose="02020603050405020304" pitchFamily="18" charset="0"/>
                <a:cs typeface="Times New Roman" panose="02020603050405020304" pitchFamily="18" charset="0"/>
              </a:rPr>
              <a:t> → Hầu như không có tính năng đặc biệt</a:t>
            </a:r>
            <a:r>
              <a:rPr lang="en-US" sz="1800" b="0" i="0">
                <a:solidFill>
                  <a:srgbClr val="484237"/>
                </a:solidFill>
                <a:effectLst/>
                <a:latin typeface="Times New Roman" panose="02020603050405020304" pitchFamily="18" charset="0"/>
                <a:cs typeface="Times New Roman" panose="02020603050405020304" pitchFamily="18" charset="0"/>
              </a:rPr>
              <a:t> ở </a:t>
            </a:r>
            <a:r>
              <a:rPr lang="en-US" sz="1800" b="0" i="0" err="1">
                <a:solidFill>
                  <a:srgbClr val="484237"/>
                </a:solidFill>
                <a:effectLst/>
                <a:latin typeface="Times New Roman" panose="02020603050405020304" pitchFamily="18" charset="0"/>
                <a:cs typeface="Times New Roman" panose="02020603050405020304" pitchFamily="18" charset="0"/>
              </a:rPr>
              <a:t>mỗi</a:t>
            </a:r>
            <a:r>
              <a:rPr lang="en-US" sz="1800" b="0" i="0">
                <a:solidFill>
                  <a:srgbClr val="484237"/>
                </a:solidFill>
                <a:effectLst/>
                <a:latin typeface="Times New Roman" panose="02020603050405020304" pitchFamily="18" charset="0"/>
                <a:cs typeface="Times New Roman" panose="02020603050405020304" pitchFamily="18" charset="0"/>
              </a:rPr>
              <a:t> </a:t>
            </a:r>
            <a:r>
              <a:rPr lang="en-US" sz="1800" b="0" i="0" err="1">
                <a:solidFill>
                  <a:srgbClr val="484237"/>
                </a:solidFill>
                <a:effectLst/>
                <a:latin typeface="Times New Roman" panose="02020603050405020304" pitchFamily="18" charset="0"/>
                <a:cs typeface="Times New Roman" panose="02020603050405020304" pitchFamily="18" charset="0"/>
              </a:rPr>
              <a:t>nhà</a:t>
            </a:r>
            <a:endParaRPr lang="vi-VN" sz="1800" b="0" i="0">
              <a:solidFill>
                <a:srgbClr val="484237"/>
              </a:solidFill>
              <a:effectLst/>
              <a:latin typeface="Times New Roman" panose="02020603050405020304" pitchFamily="18" charset="0"/>
              <a:cs typeface="Times New Roman" panose="02020603050405020304" pitchFamily="18" charset="0"/>
            </a:endParaRPr>
          </a:p>
          <a:p>
            <a:pPr algn="l">
              <a:lnSpc>
                <a:spcPct val="100000"/>
              </a:lnSpc>
              <a:spcBef>
                <a:spcPts val="600"/>
              </a:spcBef>
              <a:spcAft>
                <a:spcPts val="600"/>
              </a:spcAft>
              <a:buFont typeface="Arial" panose="020B0604020202020204" pitchFamily="34" charset="0"/>
              <a:buChar char="•"/>
            </a:pPr>
            <a:r>
              <a:rPr lang="vi-VN" sz="1800" b="0" i="0">
                <a:solidFill>
                  <a:srgbClr val="484237"/>
                </a:solidFill>
                <a:effectLst/>
                <a:latin typeface="Times New Roman" panose="02020603050405020304" pitchFamily="18" charset="0"/>
                <a:cs typeface="Times New Roman" panose="02020603050405020304" pitchFamily="18" charset="0"/>
              </a:rPr>
              <a:t>Alley: </a:t>
            </a:r>
            <a:r>
              <a:rPr lang="en-US" sz="1800" b="0" i="0">
                <a:solidFill>
                  <a:srgbClr val="484237"/>
                </a:solidFill>
                <a:effectLst/>
                <a:latin typeface="Times New Roman" panose="02020603050405020304" pitchFamily="18" charset="0"/>
                <a:cs typeface="Times New Roman" panose="02020603050405020304" pitchFamily="18" charset="0"/>
              </a:rPr>
              <a:t>1369/1460 (</a:t>
            </a:r>
            <a:r>
              <a:rPr lang="vi-VN" sz="1800" b="0" i="0">
                <a:solidFill>
                  <a:srgbClr val="484237"/>
                </a:solidFill>
                <a:effectLst/>
                <a:latin typeface="Times New Roman" panose="02020603050405020304" pitchFamily="18" charset="0"/>
                <a:cs typeface="Times New Roman" panose="02020603050405020304" pitchFamily="18" charset="0"/>
              </a:rPr>
              <a:t>93.</a:t>
            </a:r>
            <a:r>
              <a:rPr lang="en-US" sz="1800" b="0" i="0">
                <a:solidFill>
                  <a:srgbClr val="484237"/>
                </a:solidFill>
                <a:effectLst/>
                <a:latin typeface="Times New Roman" panose="02020603050405020304" pitchFamily="18" charset="0"/>
                <a:cs typeface="Times New Roman" panose="02020603050405020304" pitchFamily="18" charset="0"/>
              </a:rPr>
              <a:t>77</a:t>
            </a:r>
            <a:r>
              <a:rPr lang="vi-VN" sz="1800" b="0" i="0">
                <a:solidFill>
                  <a:srgbClr val="484237"/>
                </a:solidFill>
                <a:effectLst/>
                <a:latin typeface="Times New Roman" panose="02020603050405020304" pitchFamily="18" charset="0"/>
                <a:cs typeface="Times New Roman" panose="02020603050405020304" pitchFamily="18" charset="0"/>
              </a:rPr>
              <a:t>%</a:t>
            </a:r>
            <a:r>
              <a:rPr lang="en-US" sz="1800">
                <a:solidFill>
                  <a:srgbClr val="484237"/>
                </a:solidFill>
                <a:latin typeface="Times New Roman" panose="02020603050405020304" pitchFamily="18" charset="0"/>
                <a:cs typeface="Times New Roman" panose="02020603050405020304" pitchFamily="18" charset="0"/>
              </a:rPr>
              <a:t>)</a:t>
            </a:r>
            <a:r>
              <a:rPr lang="vi-VN" sz="1800" b="0" i="0">
                <a:solidFill>
                  <a:srgbClr val="484237"/>
                </a:solidFill>
                <a:effectLst/>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vi-VN" sz="1800" b="0" i="0">
                <a:solidFill>
                  <a:srgbClr val="484237"/>
                </a:solidFill>
                <a:effectLst/>
                <a:latin typeface="Times New Roman" panose="02020603050405020304" pitchFamily="18" charset="0"/>
                <a:cs typeface="Times New Roman" panose="02020603050405020304" pitchFamily="18" charset="0"/>
              </a:rPr>
              <a:t> → Hầu như không có alley</a:t>
            </a:r>
            <a:r>
              <a:rPr lang="en-US" sz="1800" b="0" i="0">
                <a:solidFill>
                  <a:srgbClr val="484237"/>
                </a:solidFill>
                <a:effectLst/>
                <a:latin typeface="Times New Roman" panose="02020603050405020304" pitchFamily="18" charset="0"/>
                <a:cs typeface="Times New Roman" panose="02020603050405020304" pitchFamily="18" charset="0"/>
              </a:rPr>
              <a:t> (con </a:t>
            </a:r>
            <a:r>
              <a:rPr lang="en-US" sz="1800" b="0" i="0" err="1">
                <a:solidFill>
                  <a:srgbClr val="484237"/>
                </a:solidFill>
                <a:effectLst/>
                <a:latin typeface="Times New Roman" panose="02020603050405020304" pitchFamily="18" charset="0"/>
                <a:cs typeface="Times New Roman" panose="02020603050405020304" pitchFamily="18" charset="0"/>
              </a:rPr>
              <a:t>đường</a:t>
            </a:r>
            <a:r>
              <a:rPr lang="en-US" sz="1800" b="0" i="0">
                <a:solidFill>
                  <a:srgbClr val="484237"/>
                </a:solidFill>
                <a:effectLst/>
                <a:latin typeface="Times New Roman" panose="02020603050405020304" pitchFamily="18" charset="0"/>
                <a:cs typeface="Times New Roman" panose="02020603050405020304" pitchFamily="18" charset="0"/>
              </a:rPr>
              <a:t> </a:t>
            </a:r>
            <a:r>
              <a:rPr lang="en-US" sz="1800" b="0" i="0" err="1">
                <a:solidFill>
                  <a:srgbClr val="484237"/>
                </a:solidFill>
                <a:effectLst/>
                <a:latin typeface="Times New Roman" panose="02020603050405020304" pitchFamily="18" charset="0"/>
                <a:cs typeface="Times New Roman" panose="02020603050405020304" pitchFamily="18" charset="0"/>
              </a:rPr>
              <a:t>hẻm</a:t>
            </a:r>
            <a:r>
              <a:rPr lang="en-US" sz="1800" b="0" i="0">
                <a:solidFill>
                  <a:srgbClr val="484237"/>
                </a:solidFill>
                <a:effectLst/>
                <a:latin typeface="Times New Roman" panose="02020603050405020304" pitchFamily="18" charset="0"/>
                <a:cs typeface="Times New Roman" panose="02020603050405020304" pitchFamily="18" charset="0"/>
              </a:rPr>
              <a:t>)</a:t>
            </a:r>
            <a:endParaRPr lang="vi-VN" sz="1800" b="0" i="0">
              <a:solidFill>
                <a:srgbClr val="484237"/>
              </a:solidFill>
              <a:effectLst/>
              <a:latin typeface="Times New Roman" panose="02020603050405020304" pitchFamily="18" charset="0"/>
              <a:cs typeface="Times New Roman" panose="02020603050405020304" pitchFamily="18" charset="0"/>
            </a:endParaRPr>
          </a:p>
          <a:p>
            <a:pPr algn="l">
              <a:lnSpc>
                <a:spcPct val="100000"/>
              </a:lnSpc>
              <a:spcBef>
                <a:spcPts val="600"/>
              </a:spcBef>
              <a:spcAft>
                <a:spcPts val="600"/>
              </a:spcAft>
              <a:buFont typeface="Arial" panose="020B0604020202020204" pitchFamily="34" charset="0"/>
              <a:buChar char="•"/>
            </a:pPr>
            <a:r>
              <a:rPr lang="vi-VN" sz="1800" b="0" i="0">
                <a:solidFill>
                  <a:srgbClr val="484237"/>
                </a:solidFill>
                <a:effectLst/>
                <a:latin typeface="Times New Roman" panose="02020603050405020304" pitchFamily="18" charset="0"/>
                <a:cs typeface="Times New Roman" panose="02020603050405020304" pitchFamily="18" charset="0"/>
              </a:rPr>
              <a:t>Fence: </a:t>
            </a:r>
            <a:r>
              <a:rPr lang="en-US" sz="1800" b="0" i="0">
                <a:solidFill>
                  <a:srgbClr val="484237"/>
                </a:solidFill>
                <a:effectLst/>
                <a:latin typeface="Times New Roman" panose="02020603050405020304" pitchFamily="18" charset="0"/>
                <a:cs typeface="Times New Roman" panose="02020603050405020304" pitchFamily="18" charset="0"/>
              </a:rPr>
              <a:t>1179/1460 (</a:t>
            </a:r>
            <a:r>
              <a:rPr lang="vi-VN" sz="1800" b="0" i="0">
                <a:solidFill>
                  <a:srgbClr val="484237"/>
                </a:solidFill>
                <a:effectLst/>
                <a:latin typeface="Times New Roman" panose="02020603050405020304" pitchFamily="18" charset="0"/>
                <a:cs typeface="Times New Roman" panose="02020603050405020304" pitchFamily="18" charset="0"/>
              </a:rPr>
              <a:t>80.8%</a:t>
            </a:r>
            <a:r>
              <a:rPr lang="en-US" sz="1800" b="0" i="0">
                <a:solidFill>
                  <a:srgbClr val="484237"/>
                </a:solidFill>
                <a:effectLst/>
                <a:latin typeface="Times New Roman" panose="02020603050405020304" pitchFamily="18" charset="0"/>
                <a:cs typeface="Times New Roman" panose="02020603050405020304" pitchFamily="18" charset="0"/>
              </a:rPr>
              <a:t>)</a:t>
            </a:r>
            <a:r>
              <a:rPr lang="vi-VN" sz="1800" b="0" i="0">
                <a:solidFill>
                  <a:srgbClr val="484237"/>
                </a:solidFill>
                <a:effectLst/>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vi-VN" sz="1800" b="0" i="0">
                <a:solidFill>
                  <a:srgbClr val="484237"/>
                </a:solidFill>
                <a:effectLst/>
                <a:latin typeface="Times New Roman" panose="02020603050405020304" pitchFamily="18" charset="0"/>
                <a:cs typeface="Times New Roman" panose="02020603050405020304" pitchFamily="18" charset="0"/>
              </a:rPr>
              <a:t> → Đa số không có fence</a:t>
            </a:r>
            <a:r>
              <a:rPr lang="en-US" sz="1800" b="0" i="0">
                <a:solidFill>
                  <a:srgbClr val="484237"/>
                </a:solidFill>
                <a:effectLst/>
                <a:latin typeface="Times New Roman" panose="02020603050405020304" pitchFamily="18" charset="0"/>
                <a:cs typeface="Times New Roman" panose="02020603050405020304" pitchFamily="18" charset="0"/>
              </a:rPr>
              <a:t> (</a:t>
            </a:r>
            <a:r>
              <a:rPr lang="en-US" sz="1800" b="0" i="0" err="1">
                <a:solidFill>
                  <a:srgbClr val="484237"/>
                </a:solidFill>
                <a:effectLst/>
                <a:latin typeface="Times New Roman" panose="02020603050405020304" pitchFamily="18" charset="0"/>
                <a:cs typeface="Times New Roman" panose="02020603050405020304" pitchFamily="18" charset="0"/>
              </a:rPr>
              <a:t>hàng</a:t>
            </a:r>
            <a:r>
              <a:rPr lang="en-US" sz="1800" b="0" i="0">
                <a:solidFill>
                  <a:srgbClr val="484237"/>
                </a:solidFill>
                <a:effectLst/>
                <a:latin typeface="Times New Roman" panose="02020603050405020304" pitchFamily="18" charset="0"/>
                <a:cs typeface="Times New Roman" panose="02020603050405020304" pitchFamily="18" charset="0"/>
              </a:rPr>
              <a:t> </a:t>
            </a:r>
            <a:r>
              <a:rPr lang="en-US" sz="1800" b="0" i="0" err="1">
                <a:solidFill>
                  <a:srgbClr val="484237"/>
                </a:solidFill>
                <a:effectLst/>
                <a:latin typeface="Times New Roman" panose="02020603050405020304" pitchFamily="18" charset="0"/>
                <a:cs typeface="Times New Roman" panose="02020603050405020304" pitchFamily="18" charset="0"/>
              </a:rPr>
              <a:t>rào</a:t>
            </a:r>
            <a:r>
              <a:rPr lang="en-US" sz="1800" b="0" i="0">
                <a:solidFill>
                  <a:srgbClr val="484237"/>
                </a:solidFill>
                <a:effectLst/>
                <a:latin typeface="Times New Roman" panose="02020603050405020304" pitchFamily="18" charset="0"/>
                <a:cs typeface="Times New Roman" panose="02020603050405020304" pitchFamily="18" charset="0"/>
              </a:rPr>
              <a:t>) </a:t>
            </a:r>
            <a:r>
              <a:rPr lang="en-US" sz="1800" b="0" i="0" err="1">
                <a:solidFill>
                  <a:srgbClr val="484237"/>
                </a:solidFill>
                <a:effectLst/>
                <a:latin typeface="Times New Roman" panose="02020603050405020304" pitchFamily="18" charset="0"/>
                <a:cs typeface="Times New Roman" panose="02020603050405020304" pitchFamily="18" charset="0"/>
              </a:rPr>
              <a:t>mỗi</a:t>
            </a:r>
            <a:r>
              <a:rPr lang="en-US" sz="1800" b="0" i="0">
                <a:solidFill>
                  <a:srgbClr val="484237"/>
                </a:solidFill>
                <a:effectLst/>
                <a:latin typeface="Times New Roman" panose="02020603050405020304" pitchFamily="18" charset="0"/>
                <a:cs typeface="Times New Roman" panose="02020603050405020304" pitchFamily="18" charset="0"/>
              </a:rPr>
              <a:t> </a:t>
            </a:r>
            <a:r>
              <a:rPr lang="en-US" sz="1800" b="0" i="0" err="1">
                <a:solidFill>
                  <a:srgbClr val="484237"/>
                </a:solidFill>
                <a:effectLst/>
                <a:latin typeface="Times New Roman" panose="02020603050405020304" pitchFamily="18" charset="0"/>
                <a:cs typeface="Times New Roman" panose="02020603050405020304" pitchFamily="18" charset="0"/>
              </a:rPr>
              <a:t>nhà</a:t>
            </a:r>
            <a:endParaRPr lang="en-US" sz="1800" b="0" i="0">
              <a:solidFill>
                <a:srgbClr val="484237"/>
              </a:solidFill>
              <a:effectLst/>
              <a:latin typeface="Times New Roman" panose="02020603050405020304" pitchFamily="18" charset="0"/>
              <a:cs typeface="Times New Roman" panose="02020603050405020304" pitchFamily="18" charset="0"/>
            </a:endParaRPr>
          </a:p>
          <a:p>
            <a:pPr marL="0" indent="0" algn="l">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Chúng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tôi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quyết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định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loại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bỏ</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bốn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cột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vì</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của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lớn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như</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không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đủ</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phân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tích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không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phản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ánh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được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gì</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về</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bán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của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ngôi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Nói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loại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bỏ</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như</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không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ảnh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hưởng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gì</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đến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bài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toán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việc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huấn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luyện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mô</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hình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máy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học</a:t>
            </a:r>
            <a:r>
              <a:rPr lang="en-US" sz="1800">
                <a:solidFill>
                  <a:srgbClr val="484237"/>
                </a:solidFill>
                <a:latin typeface="Times New Roman" panose="02020603050405020304" pitchFamily="18" charset="0"/>
                <a:cs typeface="Times New Roman" panose="02020603050405020304" pitchFamily="18" charset="0"/>
              </a:rPr>
              <a:t> </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8405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Phương </a:t>
            </a:r>
            <a:r>
              <a:rPr lang="en-US" sz="1800" i="1" err="1">
                <a:solidFill>
                  <a:srgbClr val="484237"/>
                </a:solidFill>
                <a:latin typeface="Times New Roman" panose="02020603050405020304" pitchFamily="18" charset="0"/>
                <a:cs typeface="Times New Roman" panose="02020603050405020304" pitchFamily="18" charset="0"/>
              </a:rPr>
              <a:t>pháp</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xử</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lý</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giá</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trị</a:t>
            </a:r>
            <a:r>
              <a:rPr lang="en-US" sz="1800" i="1">
                <a:solidFill>
                  <a:srgbClr val="484237"/>
                </a:solidFill>
                <a:latin typeface="Times New Roman" panose="02020603050405020304" pitchFamily="18" charset="0"/>
                <a:cs typeface="Times New Roman" panose="02020603050405020304" pitchFamily="18" charset="0"/>
              </a:rPr>
              <a:t> </a:t>
            </a:r>
            <a:r>
              <a:rPr lang="en-US" sz="1800" i="1" err="1">
                <a:solidFill>
                  <a:srgbClr val="484237"/>
                </a:solidFill>
                <a:latin typeface="Times New Roman" panose="02020603050405020304" pitchFamily="18" charset="0"/>
                <a:cs typeface="Times New Roman" panose="02020603050405020304" pitchFamily="18" charset="0"/>
              </a:rPr>
              <a:t>thiếu</a:t>
            </a:r>
            <a:r>
              <a:rPr lang="en-US" sz="1800" i="1">
                <a:solidFill>
                  <a:srgbClr val="484237"/>
                </a:solidFill>
                <a:latin typeface="Times New Roman" panose="02020603050405020304" pitchFamily="18" charset="0"/>
                <a:cs typeface="Times New Roman" panose="02020603050405020304" pitchFamily="18" charset="0"/>
              </a:rPr>
              <a:t>:</a:t>
            </a:r>
          </a:p>
          <a:p>
            <a:pPr marL="0" indent="0">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2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thấp</a:t>
            </a:r>
            <a:r>
              <a:rPr lang="en-US" sz="1800">
                <a:solidFill>
                  <a:srgbClr val="484237"/>
                </a:solidFill>
                <a:latin typeface="Times New Roman" panose="02020603050405020304" pitchFamily="18" charset="0"/>
                <a:cs typeface="Times New Roman" panose="02020603050405020304" pitchFamily="18" charset="0"/>
              </a:rPr>
              <a:t> (&lt; 6%) </a:t>
            </a:r>
          </a:p>
          <a:p>
            <a:pPr marL="0" indent="0">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bao </a:t>
            </a:r>
            <a:r>
              <a:rPr lang="en-US" sz="1800" err="1">
                <a:solidFill>
                  <a:srgbClr val="484237"/>
                </a:solidFill>
                <a:latin typeface="Times New Roman" panose="02020603050405020304" pitchFamily="18" charset="0"/>
                <a:cs typeface="Times New Roman" panose="02020603050405020304" pitchFamily="18" charset="0"/>
              </a:rPr>
              <a:t>gồm</a:t>
            </a:r>
            <a:r>
              <a:rPr lang="en-US" sz="1800">
                <a:solidFill>
                  <a:srgbClr val="484237"/>
                </a:solidFill>
                <a:latin typeface="Times New Roman" panose="02020603050405020304" pitchFamily="18" charset="0"/>
                <a:cs typeface="Times New Roman" panose="02020603050405020304" pitchFamily="18" charset="0"/>
              </a:rPr>
              <a:t>: </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  Các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về</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xe</a:t>
            </a:r>
            <a:r>
              <a:rPr lang="en-US" sz="1800">
                <a:solidFill>
                  <a:srgbClr val="484237"/>
                </a:solidFill>
                <a:latin typeface="Times New Roman" panose="02020603050405020304" pitchFamily="18" charset="0"/>
                <a:cs typeface="Times New Roman" panose="02020603050405020304" pitchFamily="18" charset="0"/>
              </a:rPr>
              <a:t> (Garage):	 </a:t>
            </a:r>
            <a:r>
              <a:rPr lang="vi-VN" sz="1800">
                <a:solidFill>
                  <a:srgbClr val="484237"/>
                </a:solidFill>
                <a:latin typeface="Times New Roman" panose="02020603050405020304" pitchFamily="18" charset="0"/>
                <a:cs typeface="Times New Roman" panose="02020603050405020304" pitchFamily="18" charset="0"/>
              </a:rPr>
              <a:t>GarageQual (Chất lượng nhà để xe)</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GarageFinish (Độ hoàn thiện của nhà để xe)</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GarageType (Vị trí nhà để xe)</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GarageCond (Tình trạng nhà để xe)</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GarageYrBlt (Năm xây dựng nhà để xe)</a:t>
            </a:r>
            <a:endParaRPr lang="en-US" sz="1800">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  Các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về</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tầng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hầm</a:t>
            </a:r>
            <a:r>
              <a:rPr lang="en-US" sz="1800">
                <a:solidFill>
                  <a:srgbClr val="484237"/>
                </a:solidFill>
                <a:latin typeface="Times New Roman" panose="02020603050405020304" pitchFamily="18" charset="0"/>
                <a:cs typeface="Times New Roman" panose="02020603050405020304" pitchFamily="18" charset="0"/>
              </a:rPr>
              <a:t> (Basement): </a:t>
            </a:r>
            <a:r>
              <a:rPr lang="vi-VN" sz="1800">
                <a:solidFill>
                  <a:srgbClr val="484237"/>
                </a:solidFill>
                <a:latin typeface="Times New Roman" panose="02020603050405020304" pitchFamily="18" charset="0"/>
                <a:cs typeface="Times New Roman" panose="02020603050405020304" pitchFamily="18" charset="0"/>
              </a:rPr>
              <a:t>BsmtFinType1 (Chất lượng hoàn thiện tầng hầm - loại</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1)</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BsmtFinType2 (Chất lượng hoàn thiện tầng hầm - loại 2) </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BsmtExposure (Tường của tầng hầm thông thoáng)</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BsmtQual  (Chiều cao tầng hầm)</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BsmtCond  (Tình trạng chung của tầng hầm)</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  Các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khác</a:t>
            </a:r>
            <a:r>
              <a:rPr lang="en-US" sz="1800">
                <a:solidFill>
                  <a:srgbClr val="484237"/>
                </a:solidFill>
                <a:latin typeface="Times New Roman" panose="02020603050405020304" pitchFamily="18" charset="0"/>
                <a:cs typeface="Times New Roman" panose="02020603050405020304" pitchFamily="18" charset="0"/>
              </a:rPr>
              <a:t>: Electrical (</a:t>
            </a:r>
            <a:r>
              <a:rPr lang="en-US" sz="1800" err="1">
                <a:solidFill>
                  <a:srgbClr val="484237"/>
                </a:solidFill>
                <a:latin typeface="Times New Roman" panose="02020603050405020304" pitchFamily="18" charset="0"/>
                <a:cs typeface="Times New Roman" panose="02020603050405020304" pitchFamily="18" charset="0"/>
              </a:rPr>
              <a:t>hệ</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thống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điện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MasVnrArea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Diện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tích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ốp</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trang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trí</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tường</a:t>
            </a:r>
            <a:r>
              <a:rPr lang="en-US" sz="1800">
                <a:solidFill>
                  <a:srgbClr val="484237"/>
                </a:solidFill>
                <a:latin typeface="Times New Roman" panose="02020603050405020304" pitchFamily="18" charset="0"/>
                <a:cs typeface="Times New Roman" panose="02020603050405020304" pitchFamily="18" charset="0"/>
              </a:rPr>
              <a:t> – feet </a:t>
            </a:r>
            <a:r>
              <a:rPr lang="en-US" sz="1800" err="1">
                <a:solidFill>
                  <a:srgbClr val="484237"/>
                </a:solidFill>
                <a:latin typeface="Times New Roman" panose="02020603050405020304" pitchFamily="18" charset="0"/>
                <a:cs typeface="Times New Roman" panose="02020603050405020304" pitchFamily="18" charset="0"/>
              </a:rPr>
              <a:t>vuông</a:t>
            </a:r>
            <a:r>
              <a:rPr lang="en-US" sz="1800">
                <a:solidFill>
                  <a:srgbClr val="484237"/>
                </a:solidFill>
                <a:latin typeface="Times New Roman" panose="02020603050405020304" pitchFamily="18" charset="0"/>
                <a:cs typeface="Times New Roman" panose="02020603050405020304" pitchFamily="18" charset="0"/>
              </a:rPr>
              <a:t>)</a:t>
            </a:r>
          </a:p>
          <a:p>
            <a:pPr marL="0" indent="0">
              <a:spcBef>
                <a:spcPts val="600"/>
              </a:spcBef>
              <a:spcAft>
                <a:spcPts val="600"/>
              </a:spcAft>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219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Phương pháp xử lý giá trị thiếu:</a:t>
            </a:r>
          </a:p>
          <a:p>
            <a:pPr marL="0" indent="0">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2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thấp</a:t>
            </a:r>
            <a:r>
              <a:rPr lang="en-US" sz="1800">
                <a:solidFill>
                  <a:srgbClr val="484237"/>
                </a:solidFill>
                <a:latin typeface="Times New Roman" panose="02020603050405020304" pitchFamily="18" charset="0"/>
                <a:cs typeface="Times New Roman" panose="02020603050405020304" pitchFamily="18" charset="0"/>
              </a:rPr>
              <a:t> (&lt; 6%): </a:t>
            </a:r>
          </a:p>
          <a:p>
            <a:pPr marL="0" indent="0">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 Sau </a:t>
            </a:r>
            <a:r>
              <a:rPr lang="en-US" sz="1800" err="1">
                <a:solidFill>
                  <a:srgbClr val="484237"/>
                </a:solidFill>
                <a:latin typeface="Times New Roman" panose="02020603050405020304" pitchFamily="18" charset="0"/>
                <a:cs typeface="Times New Roman" panose="02020603050405020304" pitchFamily="18" charset="0"/>
              </a:rPr>
              <a:t>khi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đánh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xem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xét</a:t>
            </a:r>
            <a:r>
              <a:rPr lang="en-US" sz="1800">
                <a:solidFill>
                  <a:srgbClr val="484237"/>
                </a:solidFill>
                <a:latin typeface="Times New Roman" panose="02020603050405020304" pitchFamily="18" charset="0"/>
                <a:cs typeface="Times New Roman" panose="02020603050405020304" pitchFamily="18" charset="0"/>
              </a:rPr>
              <a:t> chi </a:t>
            </a:r>
            <a:r>
              <a:rPr lang="en-US" sz="1800" err="1">
                <a:solidFill>
                  <a:srgbClr val="484237"/>
                </a:solidFill>
                <a:latin typeface="Times New Roman" panose="02020603050405020304" pitchFamily="18" charset="0"/>
                <a:cs typeface="Times New Roman" panose="02020603050405020304" pitchFamily="18" charset="0"/>
              </a:rPr>
              <a:t>tiết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chúng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tôi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quyết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định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giữ</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lại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của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tầng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hầm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Bsmt</a:t>
            </a:r>
            <a:r>
              <a:rPr lang="en-US" sz="1800">
                <a:solidFill>
                  <a:srgbClr val="484237"/>
                </a:solidFill>
                <a:latin typeface="Times New Roman" panose="02020603050405020304" pitchFamily="18" charset="0"/>
                <a:cs typeface="Times New Roman" panose="02020603050405020304" pitchFamily="18" charset="0"/>
              </a:rPr>
              <a:t> - Basement) </a:t>
            </a:r>
            <a:r>
              <a:rPr lang="en-US" sz="1800" err="1">
                <a:solidFill>
                  <a:srgbClr val="484237"/>
                </a:solidFill>
                <a:latin typeface="Times New Roman" panose="02020603050405020304" pitchFamily="18" charset="0"/>
                <a:cs typeface="Times New Roman" panose="02020603050405020304" pitchFamily="18" charset="0"/>
              </a:rPr>
              <a:t>vì</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đây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đều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dữ</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liệu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ít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(&lt; 3%), các đặc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quan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trọng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cho</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ngôi</a:t>
            </a:r>
            <a:r>
              <a:rPr lang="en-US" sz="1800">
                <a:solidFill>
                  <a:srgbClr val="484237"/>
                </a:solidFill>
                <a:latin typeface="Times New Roman" panose="02020603050405020304" pitchFamily="18" charset="0"/>
                <a:cs typeface="Times New Roman" panose="02020603050405020304" pitchFamily="18" charset="0"/>
              </a:rPr>
              <a:t> nhà hoặc các đặc trưng được giữ lại cho các bước xử lý dữ liệu khác sau này</a:t>
            </a:r>
          </a:p>
          <a:p>
            <a:pPr marL="0" indent="0">
              <a:spcBef>
                <a:spcPts val="600"/>
              </a:spcBef>
              <a:spcAft>
                <a:spcPts val="600"/>
              </a:spcAft>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về</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xe</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nhiều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sự</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biệt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hơn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cụ</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thể</a:t>
            </a:r>
            <a:r>
              <a:rPr lang="en-US" sz="1800">
                <a:solidFill>
                  <a:srgbClr val="484237"/>
                </a:solidFill>
                <a:latin typeface="Times New Roman" panose="02020603050405020304" pitchFamily="18" charset="0"/>
                <a:cs typeface="Times New Roman" panose="02020603050405020304" pitchFamily="18" charset="0"/>
              </a:rPr>
              <a:t>: </a:t>
            </a:r>
          </a:p>
          <a:p>
            <a:pPr marL="0" indent="0">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Lấy </a:t>
            </a:r>
            <a:r>
              <a:rPr lang="en-US" sz="1800" err="1">
                <a:solidFill>
                  <a:srgbClr val="484237"/>
                </a:solidFill>
                <a:latin typeface="Times New Roman" panose="02020603050405020304" pitchFamily="18" charset="0"/>
                <a:cs typeface="Times New Roman" panose="02020603050405020304" pitchFamily="18" charset="0"/>
              </a:rPr>
              <a:t>ví</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dụ</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về</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độ</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tương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quan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giữa</a:t>
            </a:r>
            <a:r>
              <a:rPr lang="en-US" sz="1800">
                <a:solidFill>
                  <a:srgbClr val="484237"/>
                </a:solidFill>
                <a:latin typeface="Times New Roman" panose="02020603050405020304" pitchFamily="18" charset="0"/>
                <a:cs typeface="Times New Roman" panose="02020603050405020304" pitchFamily="18" charset="0"/>
              </a:rPr>
              <a:t> 2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là </a:t>
            </a:r>
            <a:r>
              <a:rPr lang="en-US" sz="1800" err="1">
                <a:solidFill>
                  <a:srgbClr val="484237"/>
                </a:solidFill>
                <a:latin typeface="Times New Roman" panose="02020603050405020304" pitchFamily="18" charset="0"/>
                <a:cs typeface="Times New Roman" panose="02020603050405020304" pitchFamily="18" charset="0"/>
              </a:rPr>
              <a:t>GarageYrBlt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năm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xây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dựng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xe</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a:t>
            </a:r>
            <a:r>
              <a:rPr lang="en-US" sz="1800">
                <a:solidFill>
                  <a:srgbClr val="484237"/>
                </a:solidFill>
                <a:latin typeface="Times New Roman" panose="02020603050405020304" pitchFamily="18" charset="0"/>
                <a:cs typeface="Times New Roman" panose="02020603050405020304" pitchFamily="18" charset="0"/>
              </a:rPr>
              <a:t>  YearBuilt (</a:t>
            </a:r>
            <a:r>
              <a:rPr lang="en-US" sz="1800" err="1">
                <a:solidFill>
                  <a:srgbClr val="484237"/>
                </a:solidFill>
                <a:latin typeface="Times New Roman" panose="02020603050405020304" pitchFamily="18" charset="0"/>
                <a:cs typeface="Times New Roman" panose="02020603050405020304" pitchFamily="18" charset="0"/>
              </a:rPr>
              <a:t>năm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xây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dựng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ngôi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Dễ</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thấy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độ</a:t>
            </a:r>
            <a:r>
              <a:rPr lang="en-US" sz="1800">
                <a:solidFill>
                  <a:srgbClr val="484237"/>
                </a:solidFill>
                <a:latin typeface="Times New Roman" panose="02020603050405020304" pitchFamily="18" charset="0"/>
                <a:cs typeface="Times New Roman" panose="02020603050405020304" pitchFamily="18" charset="0"/>
              </a:rPr>
              <a:t> tương </a:t>
            </a:r>
            <a:r>
              <a:rPr lang="en-US" sz="1800" err="1">
                <a:solidFill>
                  <a:srgbClr val="484237"/>
                </a:solidFill>
                <a:latin typeface="Times New Roman" panose="02020603050405020304" pitchFamily="18" charset="0"/>
                <a:cs typeface="Times New Roman" panose="02020603050405020304" pitchFamily="18" charset="0"/>
              </a:rPr>
              <a:t>quan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của</a:t>
            </a:r>
            <a:r>
              <a:rPr lang="en-US" sz="1800">
                <a:solidFill>
                  <a:srgbClr val="484237"/>
                </a:solidFill>
                <a:latin typeface="Times New Roman" panose="02020603050405020304" pitchFamily="18" charset="0"/>
                <a:cs typeface="Times New Roman" panose="02020603050405020304" pitchFamily="18" charset="0"/>
              </a:rPr>
              <a:t> 2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cao</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lên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đến</a:t>
            </a:r>
            <a:r>
              <a:rPr lang="en-US" sz="1800">
                <a:solidFill>
                  <a:srgbClr val="484237"/>
                </a:solidFill>
                <a:latin typeface="Times New Roman" panose="02020603050405020304" pitchFamily="18" charset="0"/>
                <a:cs typeface="Times New Roman" panose="02020603050405020304" pitchFamily="18" charset="0"/>
              </a:rPr>
              <a:t> 0.83 (~ 83%).</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C7F6FFF-F066-49DD-A683-BE4D58C2A2F7}"/>
              </a:ext>
            </a:extLst>
          </p:cNvPr>
          <p:cNvPicPr>
            <a:picLocks noChangeAspect="1"/>
          </p:cNvPicPr>
          <p:nvPr/>
        </p:nvPicPr>
        <p:blipFill rotWithShape="1">
          <a:blip r:embed="rId2"/>
          <a:srcRect r="40976"/>
          <a:stretch/>
        </p:blipFill>
        <p:spPr>
          <a:xfrm>
            <a:off x="3178823" y="4635180"/>
            <a:ext cx="5834354" cy="1126708"/>
          </a:xfrm>
          <a:prstGeom prst="rect">
            <a:avLst/>
          </a:prstGeom>
        </p:spPr>
      </p:pic>
    </p:spTree>
    <p:extLst>
      <p:ext uri="{BB962C8B-B14F-4D97-AF65-F5344CB8AC3E}">
        <p14:creationId xmlns:p14="http://schemas.microsoft.com/office/powerpoint/2010/main" val="385037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Phương pháp xử lý giá trị thiếu:</a:t>
            </a:r>
          </a:p>
          <a:p>
            <a:pPr marL="0" indent="0">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2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thấp</a:t>
            </a:r>
            <a:r>
              <a:rPr lang="en-US" sz="1800">
                <a:solidFill>
                  <a:srgbClr val="484237"/>
                </a:solidFill>
                <a:latin typeface="Times New Roman" panose="02020603050405020304" pitchFamily="18" charset="0"/>
                <a:cs typeface="Times New Roman" panose="02020603050405020304" pitchFamily="18" charset="0"/>
              </a:rPr>
              <a:t> (&lt; 6%)</a:t>
            </a:r>
          </a:p>
          <a:p>
            <a:pPr marL="0" indent="0">
              <a:lnSpc>
                <a:spcPct val="100000"/>
              </a:lnSpc>
              <a:spcBef>
                <a:spcPts val="4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Chính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vì</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hai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GarageYrBlt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YearBuilt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tương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quan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cao</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chúng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sẽ</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gây</a:t>
            </a:r>
            <a:r>
              <a:rPr lang="en-US" sz="1800">
                <a:solidFill>
                  <a:srgbClr val="484237"/>
                </a:solidFill>
                <a:latin typeface="Times New Roman" panose="02020603050405020304" pitchFamily="18" charset="0"/>
                <a:cs typeface="Times New Roman" panose="02020603050405020304" pitchFamily="18" charset="0"/>
              </a:rPr>
              <a:t> ra </a:t>
            </a:r>
            <a:r>
              <a:rPr lang="en-US" sz="1800" err="1">
                <a:solidFill>
                  <a:srgbClr val="484237"/>
                </a:solidFill>
                <a:latin typeface="Times New Roman" panose="02020603050405020304" pitchFamily="18" charset="0"/>
                <a:cs typeface="Times New Roman" panose="02020603050405020304" pitchFamily="18" charset="0"/>
              </a:rPr>
              <a:t>vấn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đề</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cộng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tuyến</a:t>
            </a:r>
            <a:r>
              <a:rPr lang="en-US" sz="1800">
                <a:solidFill>
                  <a:srgbClr val="484237"/>
                </a:solidFill>
                <a:latin typeface="Times New Roman" panose="02020603050405020304" pitchFamily="18" charset="0"/>
                <a:cs typeface="Times New Roman" panose="02020603050405020304" pitchFamily="18" charset="0"/>
              </a:rPr>
              <a:t> (multicollinearity), </a:t>
            </a:r>
            <a:r>
              <a:rPr lang="en-US" sz="1800" err="1">
                <a:solidFill>
                  <a:srgbClr val="484237"/>
                </a:solidFill>
                <a:latin typeface="Times New Roman" panose="02020603050405020304" pitchFamily="18" charset="0"/>
                <a:cs typeface="Times New Roman" panose="02020603050405020304" pitchFamily="18" charset="0"/>
              </a:rPr>
              <a:t>điều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gây</a:t>
            </a:r>
            <a:r>
              <a:rPr lang="en-US" sz="1800">
                <a:solidFill>
                  <a:srgbClr val="484237"/>
                </a:solidFill>
                <a:latin typeface="Times New Roman" panose="02020603050405020304" pitchFamily="18" charset="0"/>
                <a:cs typeface="Times New Roman" panose="02020603050405020304" pitchFamily="18" charset="0"/>
              </a:rPr>
              <a:t> ra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vấn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đề</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sau</a:t>
            </a:r>
            <a:r>
              <a:rPr lang="en-US" sz="1800">
                <a:solidFill>
                  <a:srgbClr val="484237"/>
                </a:solidFill>
                <a:latin typeface="Times New Roman" panose="02020603050405020304" pitchFamily="18" charset="0"/>
                <a:cs typeface="Times New Roman" panose="02020603050405020304" pitchFamily="18" charset="0"/>
              </a:rPr>
              <a:t>:</a:t>
            </a:r>
          </a:p>
          <a:p>
            <a:pPr>
              <a:lnSpc>
                <a:spcPct val="100000"/>
              </a:lnSpc>
              <a:spcBef>
                <a:spcPts val="600"/>
              </a:spcBef>
              <a:spcAft>
                <a:spcPts val="600"/>
              </a:spcAft>
            </a:pPr>
            <a:r>
              <a:rPr lang="vi-VN" sz="1800">
                <a:solidFill>
                  <a:srgbClr val="484237"/>
                </a:solidFill>
                <a:latin typeface="Times New Roman" panose="02020603050405020304" pitchFamily="18" charset="0"/>
                <a:cs typeface="Times New Roman" panose="02020603050405020304" pitchFamily="18" charset="0"/>
              </a:rPr>
              <a:t>Làm giảm độ ổn định của mô hình: Các hệ số (coefficients) của mô hình hồi quy trở nên nhạy cảm và thay đổi lớn ngay cả với sự thay đổi nhỏ trong dữ liệu.</a:t>
            </a:r>
          </a:p>
          <a:p>
            <a:pPr>
              <a:lnSpc>
                <a:spcPct val="100000"/>
              </a:lnSpc>
              <a:spcBef>
                <a:spcPts val="600"/>
              </a:spcBef>
              <a:spcAft>
                <a:spcPts val="600"/>
              </a:spcAft>
            </a:pPr>
            <a:r>
              <a:rPr lang="vi-VN" sz="1800">
                <a:solidFill>
                  <a:srgbClr val="484237"/>
                </a:solidFill>
                <a:latin typeface="Times New Roman" panose="02020603050405020304" pitchFamily="18" charset="0"/>
                <a:cs typeface="Times New Roman" panose="02020603050405020304" pitchFamily="18" charset="0"/>
              </a:rPr>
              <a:t>Khó giải thích ý nghĩa: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khớp</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như</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khiến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cho</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cả</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những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người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phân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tích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khám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dữ</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liệu</a:t>
            </a:r>
            <a:r>
              <a:rPr lang="en-US" sz="1800">
                <a:solidFill>
                  <a:srgbClr val="484237"/>
                </a:solidFill>
                <a:latin typeface="Times New Roman" panose="02020603050405020304" pitchFamily="18" charset="0"/>
                <a:cs typeface="Times New Roman" panose="02020603050405020304" pitchFamily="18" charset="0"/>
              </a:rPr>
              <a:t> (EDA) </a:t>
            </a:r>
            <a:r>
              <a:rPr lang="en-US" sz="1800" err="1">
                <a:solidFill>
                  <a:srgbClr val="484237"/>
                </a:solidFill>
                <a:latin typeface="Times New Roman" panose="02020603050405020304" pitchFamily="18" charset="0"/>
                <a:cs typeface="Times New Roman" panose="02020603050405020304" pitchFamily="18" charset="0"/>
              </a:rPr>
              <a:t>cũng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để</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phân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biệt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đánh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về</a:t>
            </a:r>
            <a:r>
              <a:rPr lang="en-US" sz="1800">
                <a:solidFill>
                  <a:srgbClr val="484237"/>
                </a:solidFill>
                <a:latin typeface="Times New Roman" panose="02020603050405020304" pitchFamily="18" charset="0"/>
                <a:cs typeface="Times New Roman" panose="02020603050405020304" pitchFamily="18" charset="0"/>
              </a:rPr>
              <a:t> c</a:t>
            </a:r>
            <a:r>
              <a:rPr lang="vi-VN" sz="1800">
                <a:solidFill>
                  <a:srgbClr val="484237"/>
                </a:solidFill>
                <a:latin typeface="Times New Roman" panose="02020603050405020304" pitchFamily="18" charset="0"/>
                <a:cs typeface="Times New Roman" panose="02020603050405020304" pitchFamily="18" charset="0"/>
              </a:rPr>
              <a:t>húng</a:t>
            </a:r>
            <a:r>
              <a:rPr lang="en-US" sz="1800">
                <a:solidFill>
                  <a:srgbClr val="484237"/>
                </a:solidFill>
                <a:latin typeface="Times New Roman" panose="02020603050405020304" pitchFamily="18" charset="0"/>
                <a:cs typeface="Times New Roman" panose="02020603050405020304" pitchFamily="18" charset="0"/>
              </a:rPr>
              <a:t>.</a:t>
            </a: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T</a:t>
            </a:r>
            <a:r>
              <a:rPr lang="vi-VN" sz="1800">
                <a:solidFill>
                  <a:srgbClr val="484237"/>
                </a:solidFill>
                <a:latin typeface="Times New Roman" panose="02020603050405020304" pitchFamily="18" charset="0"/>
                <a:cs typeface="Times New Roman" panose="02020603050405020304" pitchFamily="18" charset="0"/>
              </a:rPr>
              <a:t>a không thể biết chắc chắn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sự</a:t>
            </a:r>
            <a:r>
              <a:rPr lang="vi-VN" sz="1800">
                <a:solidFill>
                  <a:srgbClr val="484237"/>
                </a:solidFill>
                <a:latin typeface="Times New Roman" panose="02020603050405020304" pitchFamily="18" charset="0"/>
                <a:cs typeface="Times New Roman" panose="02020603050405020304" pitchFamily="18" charset="0"/>
              </a:rPr>
              <a:t> tác động thực sự của từng biến lên giá nhà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giữa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hai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biến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thì</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nào</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mới thực sự quan trọng hơn? </a:t>
            </a:r>
            <a:r>
              <a:rPr lang="en-US" sz="1800" err="1">
                <a:solidFill>
                  <a:srgbClr val="484237"/>
                </a:solidFill>
                <a:latin typeface="Times New Roman" panose="02020603050405020304" pitchFamily="18" charset="0"/>
                <a:cs typeface="Times New Roman" panose="02020603050405020304" pitchFamily="18" charset="0"/>
              </a:rPr>
              <a:t>Điều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nhìn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chung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khiến</a:t>
            </a:r>
            <a:r>
              <a:rPr lang="en-US" sz="1800">
                <a:solidFill>
                  <a:srgbClr val="484237"/>
                </a:solidFill>
                <a:latin typeface="Times New Roman" panose="02020603050405020304" pitchFamily="18" charset="0"/>
                <a:cs typeface="Times New Roman" panose="02020603050405020304" pitchFamily="18" charset="0"/>
              </a:rPr>
              <a:t> m</a:t>
            </a:r>
            <a:r>
              <a:rPr lang="vi-VN" sz="1800">
                <a:solidFill>
                  <a:srgbClr val="484237"/>
                </a:solidFill>
                <a:latin typeface="Times New Roman" panose="02020603050405020304" pitchFamily="18" charset="0"/>
                <a:cs typeface="Times New Roman" panose="02020603050405020304" pitchFamily="18" charset="0"/>
              </a:rPr>
              <a:t>ô hình</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gặp khó khăn trong việc phân biệt </a:t>
            </a:r>
            <a:r>
              <a:rPr lang="en-US" sz="1800" err="1">
                <a:solidFill>
                  <a:srgbClr val="484237"/>
                </a:solidFill>
                <a:latin typeface="Times New Roman" panose="02020603050405020304" pitchFamily="18" charset="0"/>
                <a:cs typeface="Times New Roman" panose="02020603050405020304" pitchFamily="18" charset="0"/>
              </a:rPr>
              <a:t>hai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vi-VN" sz="1800">
                <a:solidFill>
                  <a:srgbClr val="484237"/>
                </a:solidFill>
                <a:latin typeface="Times New Roman" panose="02020603050405020304" pitchFamily="18" charset="0"/>
                <a:cs typeface="Times New Roman" panose="02020603050405020304" pitchFamily="18" charset="0"/>
              </a:rPr>
              <a:t>.</a:t>
            </a:r>
          </a:p>
          <a:p>
            <a:pPr>
              <a:lnSpc>
                <a:spcPct val="100000"/>
              </a:lnSpc>
              <a:spcBef>
                <a:spcPts val="600"/>
              </a:spcBef>
              <a:spcAft>
                <a:spcPts val="600"/>
              </a:spcAft>
            </a:pP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biệt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làm</a:t>
            </a:r>
            <a:r>
              <a:rPr lang="en-US" sz="1800">
                <a:solidFill>
                  <a:srgbClr val="484237"/>
                </a:solidFill>
                <a:latin typeface="Times New Roman" panose="02020603050405020304" pitchFamily="18" charset="0"/>
                <a:cs typeface="Times New Roman" panose="02020603050405020304" pitchFamily="18" charset="0"/>
              </a:rPr>
              <a:t> t</a:t>
            </a:r>
            <a:r>
              <a:rPr lang="vi-VN" sz="1800">
                <a:solidFill>
                  <a:srgbClr val="484237"/>
                </a:solidFill>
                <a:latin typeface="Times New Roman" panose="02020603050405020304" pitchFamily="18" charset="0"/>
                <a:cs typeface="Times New Roman" panose="02020603050405020304" pitchFamily="18" charset="0"/>
              </a:rPr>
              <a:t>ăng độ phức tạp không cần thiết: Giữ lại cả hai chỉ làm tăng số lượng chiều dữ liệu mà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mô</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hình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phải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học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hỏi</a:t>
            </a:r>
            <a:r>
              <a:rPr lang="en-US" sz="1800">
                <a:solidFill>
                  <a:srgbClr val="484237"/>
                </a:solidFill>
                <a:latin typeface="Times New Roman" panose="02020603050405020304" pitchFamily="18" charset="0"/>
                <a:cs typeface="Times New Roman" panose="02020603050405020304" pitchFamily="18" charset="0"/>
              </a:rPr>
              <a:t>.</a:t>
            </a: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K</a:t>
            </a:r>
            <a:r>
              <a:rPr lang="vi-VN" sz="1800">
                <a:solidFill>
                  <a:srgbClr val="484237"/>
                </a:solidFill>
                <a:latin typeface="Times New Roman" panose="02020603050405020304" pitchFamily="18" charset="0"/>
                <a:cs typeface="Times New Roman" panose="02020603050405020304" pitchFamily="18" charset="0"/>
              </a:rPr>
              <a:t>hông cải thiện đáng kể khả năng dự đoán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a:t>
            </a:r>
            <a:r>
              <a:rPr lang="vi-VN" sz="1800">
                <a:solidFill>
                  <a:srgbClr val="484237"/>
                </a:solidFill>
                <a:latin typeface="Times New Roman" panose="02020603050405020304" pitchFamily="18" charset="0"/>
                <a:cs typeface="Times New Roman" panose="02020603050405020304" pitchFamily="18" charset="0"/>
              </a:rPr>
              <a:t> thậm chí có thể dẫn đến overfitting</a:t>
            </a:r>
            <a:r>
              <a:rPr lang="en-US" sz="1800">
                <a:solidFill>
                  <a:srgbClr val="484237"/>
                </a:solidFill>
                <a:latin typeface="Times New Roman" panose="02020603050405020304" pitchFamily="18" charset="0"/>
                <a:cs typeface="Times New Roman" panose="02020603050405020304" pitchFamily="18" charset="0"/>
              </a:rPr>
              <a:t> (mô hình quá phức tạp khiến mô hình bắt đầu ghi nhớ dữ liệu huấn luyện)</a:t>
            </a:r>
          </a:p>
        </p:txBody>
      </p:sp>
    </p:spTree>
    <p:extLst>
      <p:ext uri="{BB962C8B-B14F-4D97-AF65-F5344CB8AC3E}">
        <p14:creationId xmlns:p14="http://schemas.microsoft.com/office/powerpoint/2010/main" val="36555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Phương pháp xử lý giá trị thiếu:</a:t>
            </a:r>
          </a:p>
          <a:p>
            <a:pPr marL="0" indent="0">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2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thấp</a:t>
            </a:r>
            <a:r>
              <a:rPr lang="en-US" sz="1800">
                <a:solidFill>
                  <a:srgbClr val="484237"/>
                </a:solidFill>
                <a:latin typeface="Times New Roman" panose="02020603050405020304" pitchFamily="18" charset="0"/>
                <a:cs typeface="Times New Roman" panose="02020603050405020304" pitchFamily="18" charset="0"/>
              </a:rPr>
              <a:t> (&lt; 6%)</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Từ đó, xét trên yếu tố chính là tính trực quan và thực tế chúng </a:t>
            </a:r>
            <a:r>
              <a:rPr lang="en-US" sz="1800" err="1">
                <a:solidFill>
                  <a:srgbClr val="484237"/>
                </a:solidFill>
                <a:latin typeface="Times New Roman" panose="02020603050405020304" pitchFamily="18" charset="0"/>
                <a:cs typeface="Times New Roman" panose="02020603050405020304" pitchFamily="18" charset="0"/>
              </a:rPr>
              <a:t>tôi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quyết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định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giữ</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lại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cột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về</a:t>
            </a:r>
            <a:r>
              <a:rPr lang="en-US" sz="1800">
                <a:solidFill>
                  <a:srgbClr val="484237"/>
                </a:solidFill>
                <a:latin typeface="Times New Roman" panose="02020603050405020304" pitchFamily="18" charset="0"/>
                <a:cs typeface="Times New Roman" panose="02020603050405020304" pitchFamily="18" charset="0"/>
              </a:rPr>
              <a:t> YearBuilt (năm xây nhà) và loại bỏ (drop) cột đặc trưng GarageYrBlt (năm xây nhà để xe). Dễ hiểu vì đặc trưng YearBuilt là đặc trưng quan trọng gắn liền với biến mục tiêu là SalePrice (giá bán nhà), còn GarageYrBlt chỉ là năm xây dựng nhà để xe, phần mà không phải nhà nào cũng có. Nếu có thì độ tương quan với năm xây nhà là rất lớn, nói cách khác nhà để xe thường xây dựng cùng lúc với ngôi nhà.</a:t>
            </a:r>
          </a:p>
          <a:p>
            <a:pPr>
              <a:lnSpc>
                <a:spcPct val="100000"/>
              </a:lnSpc>
              <a:spcBef>
                <a:spcPts val="600"/>
              </a:spcBef>
              <a:spcAft>
                <a:spcPts val="600"/>
              </a:spcAft>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Đánh dấu lại cột đặc trưng GarageYrBlt (năm xây dựng nhà để xe)</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Ở bước này sau khi đánh giá và so sánh thì chúng tôi quyết định không xoá hoàn toàn các đặc trưng này mà sẽ để lại các đặc trưng này cho các bước xử lý dữ liệu khác sau này</a:t>
            </a:r>
          </a:p>
          <a:p>
            <a:pPr marL="0" indent="0">
              <a:lnSpc>
                <a:spcPct val="100000"/>
              </a:lnSpc>
              <a:spcBef>
                <a:spcPts val="600"/>
              </a:spcBef>
              <a:spcAft>
                <a:spcPts val="600"/>
              </a:spcAft>
              <a:buNone/>
            </a:pPr>
            <a:endParaRPr lang="en-US" sz="1800" i="1">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686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3"/>
            <a:ext cx="10515599" cy="5579533"/>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Phương pháp xử lý giá trị thiếu:</a:t>
            </a:r>
          </a:p>
          <a:p>
            <a:pPr marL="0" indent="0">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2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thấp</a:t>
            </a:r>
            <a:r>
              <a:rPr lang="en-US" sz="1800">
                <a:solidFill>
                  <a:srgbClr val="484237"/>
                </a:solidFill>
                <a:latin typeface="Times New Roman" panose="02020603050405020304" pitchFamily="18" charset="0"/>
                <a:cs typeface="Times New Roman" panose="02020603050405020304" pitchFamily="18" charset="0"/>
              </a:rPr>
              <a:t> (&lt; 6%)</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Tương tự vậy chúng tôi có nhận xét về hai đặc trưng khác cũng có độ tương quan cao đó là GarageCond (tình trạng nhà để xe) và GarageQual (chất lượng nhà để xe). Cả hai đặc trưng là dạng ‘object’và chứa các thang đo giá trị giống nhau bao gồm: </a:t>
            </a:r>
            <a:r>
              <a:rPr lang="vi-VN" sz="1800">
                <a:solidFill>
                  <a:srgbClr val="484237"/>
                </a:solidFill>
                <a:latin typeface="Times New Roman" panose="02020603050405020304" pitchFamily="18" charset="0"/>
                <a:cs typeface="Times New Roman" panose="02020603050405020304" pitchFamily="18" charset="0"/>
              </a:rPr>
              <a:t>Ex (Excellent - </a:t>
            </a:r>
            <a:r>
              <a:rPr lang="en-US" sz="1800">
                <a:solidFill>
                  <a:srgbClr val="484237"/>
                </a:solidFill>
                <a:latin typeface="Times New Roman" panose="02020603050405020304" pitchFamily="18" charset="0"/>
                <a:cs typeface="Times New Roman" panose="02020603050405020304" pitchFamily="18" charset="0"/>
              </a:rPr>
              <a:t>x</a:t>
            </a:r>
            <a:r>
              <a:rPr lang="vi-VN" sz="1800">
                <a:solidFill>
                  <a:srgbClr val="484237"/>
                </a:solidFill>
                <a:latin typeface="Times New Roman" panose="02020603050405020304" pitchFamily="18" charset="0"/>
                <a:cs typeface="Times New Roman" panose="02020603050405020304" pitchFamily="18" charset="0"/>
              </a:rPr>
              <a:t>uất sắc), Gd (Good - </a:t>
            </a:r>
            <a:r>
              <a:rPr lang="en-US" sz="1800">
                <a:solidFill>
                  <a:srgbClr val="484237"/>
                </a:solidFill>
                <a:latin typeface="Times New Roman" panose="02020603050405020304" pitchFamily="18" charset="0"/>
                <a:cs typeface="Times New Roman" panose="02020603050405020304" pitchFamily="18" charset="0"/>
              </a:rPr>
              <a:t>t</a:t>
            </a:r>
            <a:r>
              <a:rPr lang="vi-VN" sz="1800">
                <a:solidFill>
                  <a:srgbClr val="484237"/>
                </a:solidFill>
                <a:latin typeface="Times New Roman" panose="02020603050405020304" pitchFamily="18" charset="0"/>
                <a:cs typeface="Times New Roman" panose="02020603050405020304" pitchFamily="18" charset="0"/>
              </a:rPr>
              <a:t>ốt), TA</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(Typical/Average – </a:t>
            </a:r>
            <a:r>
              <a:rPr lang="en-US" sz="1800">
                <a:solidFill>
                  <a:srgbClr val="484237"/>
                </a:solidFill>
                <a:latin typeface="Times New Roman" panose="02020603050405020304" pitchFamily="18" charset="0"/>
                <a:cs typeface="Times New Roman" panose="02020603050405020304" pitchFamily="18" charset="0"/>
              </a:rPr>
              <a:t>b</a:t>
            </a:r>
            <a:r>
              <a:rPr lang="vi-VN" sz="1800">
                <a:solidFill>
                  <a:srgbClr val="484237"/>
                </a:solidFill>
                <a:latin typeface="Times New Roman" panose="02020603050405020304" pitchFamily="18" charset="0"/>
                <a:cs typeface="Times New Roman" panose="02020603050405020304" pitchFamily="18" charset="0"/>
              </a:rPr>
              <a:t>ình</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thường), Fa (Fair - </a:t>
            </a:r>
            <a:r>
              <a:rPr lang="en-US" sz="1800">
                <a:solidFill>
                  <a:srgbClr val="484237"/>
                </a:solidFill>
                <a:latin typeface="Times New Roman" panose="02020603050405020304" pitchFamily="18" charset="0"/>
                <a:cs typeface="Times New Roman" panose="02020603050405020304" pitchFamily="18" charset="0"/>
              </a:rPr>
              <a:t>k</a:t>
            </a:r>
            <a:r>
              <a:rPr lang="vi-VN" sz="1800">
                <a:solidFill>
                  <a:srgbClr val="484237"/>
                </a:solidFill>
                <a:latin typeface="Times New Roman" panose="02020603050405020304" pitchFamily="18" charset="0"/>
                <a:cs typeface="Times New Roman" panose="02020603050405020304" pitchFamily="18" charset="0"/>
              </a:rPr>
              <a:t>há), Po (Poor - </a:t>
            </a:r>
            <a:r>
              <a:rPr lang="en-US" sz="1800">
                <a:solidFill>
                  <a:srgbClr val="484237"/>
                </a:solidFill>
                <a:latin typeface="Times New Roman" panose="02020603050405020304" pitchFamily="18" charset="0"/>
                <a:cs typeface="Times New Roman" panose="02020603050405020304" pitchFamily="18" charset="0"/>
              </a:rPr>
              <a:t>k</a:t>
            </a:r>
            <a:r>
              <a:rPr lang="vi-VN" sz="1800">
                <a:solidFill>
                  <a:srgbClr val="484237"/>
                </a:solidFill>
                <a:latin typeface="Times New Roman" panose="02020603050405020304" pitchFamily="18" charset="0"/>
                <a:cs typeface="Times New Roman" panose="02020603050405020304" pitchFamily="18" charset="0"/>
              </a:rPr>
              <a:t>ém), NA (No Garage - </a:t>
            </a:r>
            <a:r>
              <a:rPr lang="en-US" sz="1800">
                <a:solidFill>
                  <a:srgbClr val="484237"/>
                </a:solidFill>
                <a:latin typeface="Times New Roman" panose="02020603050405020304" pitchFamily="18" charset="0"/>
                <a:cs typeface="Times New Roman" panose="02020603050405020304" pitchFamily="18" charset="0"/>
              </a:rPr>
              <a:t>k</a:t>
            </a:r>
            <a:r>
              <a:rPr lang="vi-VN" sz="1800">
                <a:solidFill>
                  <a:srgbClr val="484237"/>
                </a:solidFill>
                <a:latin typeface="Times New Roman" panose="02020603050405020304" pitchFamily="18" charset="0"/>
                <a:cs typeface="Times New Roman" panose="02020603050405020304" pitchFamily="18" charset="0"/>
              </a:rPr>
              <a:t>hông có nhà để xe).</a:t>
            </a:r>
            <a:endParaRPr lang="en-US" sz="1800">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4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Trên thực tế đặc trưng GarageQual (chất lượng nhà để xe) sẽ mang ý nghĩa trực quan hơn GarageCond (tình trạng nhà để xe), trong khi GarageCond chỉ thể hiện một phần nhà để xe, thể hiện dấu hiệu và tình trạng hiện tại của nhà để xe, điều mà có thể khắc phục nhanh chóng qua vài lần sửa chữa. Thì GarageQual lại thể hiện được giá trị lâu dài hơn về nhà để xe.</a:t>
            </a:r>
            <a:endParaRPr lang="en-US" sz="1800" i="1">
              <a:solidFill>
                <a:srgbClr val="484237"/>
              </a:solidFill>
              <a:latin typeface="Times New Roman" panose="02020603050405020304" pitchFamily="18" charset="0"/>
              <a:cs typeface="Times New Roman" panose="02020603050405020304" pitchFamily="18" charset="0"/>
            </a:endParaRPr>
          </a:p>
          <a:p>
            <a:pPr>
              <a:lnSpc>
                <a:spcPct val="100000"/>
              </a:lnSpc>
              <a:spcBef>
                <a:spcPts val="400"/>
              </a:spcBef>
              <a:spcAft>
                <a:spcPts val="600"/>
              </a:spcAft>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Đánh dấu lại cột đặc trưng GarageCond (tình trạng nhà để xe)</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BsmtFinType1 (mức độ hoàn thiện tầng hầm – loại 1) và BsmtFinType2 (mức độ hoàn thiện tầng hầm – loại 2)</a:t>
            </a:r>
          </a:p>
          <a:p>
            <a:pPr>
              <a:lnSpc>
                <a:spcPct val="100000"/>
              </a:lnSpc>
              <a:spcBef>
                <a:spcPts val="600"/>
              </a:spcBef>
              <a:spcAft>
                <a:spcPts val="600"/>
              </a:spcAft>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Đánh dấu lại cột đặc trưng BsmtFinType2 (mức độ hoàn thiện tầng hầm – loại 2)</a:t>
            </a:r>
            <a:endParaRPr lang="en-US" sz="1400" i="1">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600"/>
              </a:spcBef>
              <a:spcAft>
                <a:spcPts val="600"/>
              </a:spcAft>
              <a:buNone/>
            </a:pPr>
            <a:endParaRPr lang="en-US" sz="1400" i="1">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400"/>
              </a:spcBef>
              <a:spcAft>
                <a:spcPts val="600"/>
              </a:spcAft>
              <a:buNone/>
            </a:pPr>
            <a:r>
              <a:rPr lang="en-US" sz="1400" i="1">
                <a:solidFill>
                  <a:srgbClr val="484237"/>
                </a:solidFill>
                <a:latin typeface="Times New Roman" panose="02020603050405020304" pitchFamily="18" charset="0"/>
                <a:cs typeface="Times New Roman" panose="02020603050405020304" pitchFamily="18" charset="0"/>
              </a:rPr>
              <a:t>*các thang đo và giá trị được cung cấp bởi đội ngũ Kaggle từ bộ dữ liệu House Prices - Advanced Regression Techniques</a:t>
            </a:r>
          </a:p>
          <a:p>
            <a:pPr marL="0" indent="0">
              <a:lnSpc>
                <a:spcPct val="100000"/>
              </a:lnSpc>
              <a:spcBef>
                <a:spcPts val="600"/>
              </a:spcBef>
              <a:spcAft>
                <a:spcPts val="600"/>
              </a:spcAft>
              <a:buNone/>
            </a:pPr>
            <a:endParaRPr lang="en-US" sz="1800" i="1">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600"/>
              </a:spcBef>
              <a:spcAft>
                <a:spcPts val="600"/>
              </a:spcAft>
              <a:buNone/>
            </a:pPr>
            <a:endParaRPr lang="en-US" sz="1800">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0933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545666"/>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Phương pháp xử lý giá trị thiếu:</a:t>
            </a:r>
          </a:p>
          <a:p>
            <a:pPr marL="0" indent="0">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2 –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thiếu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thấp</a:t>
            </a:r>
            <a:r>
              <a:rPr lang="en-US" sz="1800">
                <a:solidFill>
                  <a:srgbClr val="484237"/>
                </a:solidFill>
                <a:latin typeface="Times New Roman" panose="02020603050405020304" pitchFamily="18" charset="0"/>
                <a:cs typeface="Times New Roman" panose="02020603050405020304" pitchFamily="18" charset="0"/>
              </a:rPr>
              <a:t> (&lt; 6%)</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  Các đặc trưng được giữ lại (bên cạnh các đặc trưng của tầng hầm – Bsmt) trong nhóm này bao gồm: </a:t>
            </a:r>
            <a:r>
              <a:rPr lang="vi-VN" sz="1800">
                <a:solidFill>
                  <a:srgbClr val="484237"/>
                </a:solidFill>
                <a:latin typeface="Times New Roman" panose="02020603050405020304" pitchFamily="18" charset="0"/>
                <a:cs typeface="Times New Roman" panose="02020603050405020304" pitchFamily="18" charset="0"/>
              </a:rPr>
              <a:t>GarageType (vị trí nhà để xe), GarageFinish (độ hoàn thiện của nhà để xe), GarageQual (chất lượng nhà để xe), MasVnrArea (diện tích ốp trang trí tường - foot vuông), Electrical (hệ thống điện)</a:t>
            </a:r>
            <a:r>
              <a:rPr lang="en-US" sz="1800">
                <a:solidFill>
                  <a:srgbClr val="484237"/>
                </a:solidFill>
                <a:latin typeface="Times New Roman" panose="02020603050405020304" pitchFamily="18" charset="0"/>
                <a:cs typeface="Times New Roman" panose="02020603050405020304" pitchFamily="18" charset="0"/>
              </a:rPr>
              <a:t> </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 Qua đánh giá, chúng tôi cho rằng các giá trị thiếu ở các đặc trưng này rất ít và nhưng cũng không thể loại bỏ như các đặc trưng vừa đánh giá ở phần trước, nên chúng tôi quyết định lấp đầy (fill) các đặc trưng này với các giá trị xuất hiện nhiều nhất hoặc các giá trị tiêu chuẩn của nó, ví dụ như hai đặc trưng sau:</a:t>
            </a:r>
          </a:p>
          <a:p>
            <a:pPr marL="0" indent="0">
              <a:lnSpc>
                <a:spcPct val="100000"/>
              </a:lnSpc>
              <a:spcBef>
                <a:spcPts val="600"/>
              </a:spcBef>
              <a:spcAft>
                <a:spcPts val="600"/>
              </a:spcAft>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600"/>
              </a:spcBef>
              <a:spcAft>
                <a:spcPts val="600"/>
              </a:spcAft>
              <a:buNone/>
            </a:pPr>
            <a:endParaRPr lang="en-US" sz="1800">
              <a:solidFill>
                <a:srgbClr val="484237"/>
              </a:solidFill>
              <a:latin typeface="Times New Roman" panose="02020603050405020304" pitchFamily="18" charset="0"/>
              <a:cs typeface="Times New Roman" panose="02020603050405020304" pitchFamily="18" charset="0"/>
            </a:endParaRPr>
          </a:p>
          <a:p>
            <a:pPr>
              <a:lnSpc>
                <a:spcPct val="100000"/>
              </a:lnSpc>
              <a:spcBef>
                <a:spcPts val="600"/>
              </a:spcBef>
              <a:spcAft>
                <a:spcPts val="600"/>
              </a:spcAft>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Điền vào các giá trị thiếu ở đặc trưng Electrical với giá trị SBrkr (Standard Circuit Breakers &amp; Romex) là một giá trị tiêu chuẩn của mạng lưới điện. Điền vào MasVnrArea với giá trị ‘0’ tương ứng với việc nhà đó không có ốp trang trí tường (nói các khác diện tích ốp trang trí bằng 0)</a:t>
            </a:r>
          </a:p>
          <a:p>
            <a:pPr marL="0" indent="0">
              <a:lnSpc>
                <a:spcPct val="100000"/>
              </a:lnSpc>
              <a:spcBef>
                <a:spcPts val="400"/>
              </a:spcBef>
              <a:spcAft>
                <a:spcPts val="600"/>
              </a:spcAft>
              <a:buNone/>
            </a:pPr>
            <a:endParaRPr lang="en-US" sz="1400" i="1">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400"/>
              </a:spcBef>
              <a:spcAft>
                <a:spcPts val="600"/>
              </a:spcAft>
              <a:buNone/>
            </a:pPr>
            <a:r>
              <a:rPr lang="en-US" sz="1400" i="1">
                <a:solidFill>
                  <a:srgbClr val="484237"/>
                </a:solidFill>
                <a:latin typeface="Times New Roman" panose="02020603050405020304" pitchFamily="18" charset="0"/>
                <a:cs typeface="Times New Roman" panose="02020603050405020304" pitchFamily="18" charset="0"/>
              </a:rPr>
              <a:t>*các thang đo và giá trị được cung cấp bởi đội ngũ Kaggle từ bộ dữ liệu House Prices - Advanced Regression Techniques</a:t>
            </a:r>
          </a:p>
          <a:p>
            <a:pPr marL="0" indent="0">
              <a:lnSpc>
                <a:spcPct val="100000"/>
              </a:lnSpc>
              <a:spcBef>
                <a:spcPts val="600"/>
              </a:spcBef>
              <a:spcAft>
                <a:spcPts val="600"/>
              </a:spcAft>
              <a:buNone/>
            </a:pPr>
            <a:endParaRPr lang="en-US" sz="1800">
              <a:solidFill>
                <a:srgbClr val="484237"/>
              </a:solidFill>
              <a:latin typeface="Times New Roman" panose="02020603050405020304" pitchFamily="18" charset="0"/>
              <a:cs typeface="Times New Roman" panose="02020603050405020304" pitchFamily="18" charset="0"/>
            </a:endParaRPr>
          </a:p>
          <a:p>
            <a:pPr>
              <a:lnSpc>
                <a:spcPct val="100000"/>
              </a:lnSpc>
              <a:spcBef>
                <a:spcPts val="600"/>
              </a:spcBef>
              <a:spcAft>
                <a:spcPts val="600"/>
              </a:spcAft>
              <a:buFont typeface="Symbol" panose="05050102010706020507" pitchFamily="18" charset="2"/>
              <a:buChar char="Þ"/>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79BA426-76FE-47E5-8485-2B0EA5A0C93F}"/>
              </a:ext>
            </a:extLst>
          </p:cNvPr>
          <p:cNvPicPr>
            <a:picLocks noChangeAspect="1"/>
          </p:cNvPicPr>
          <p:nvPr/>
        </p:nvPicPr>
        <p:blipFill rotWithShape="1">
          <a:blip r:embed="rId2"/>
          <a:srcRect t="22314" r="54567"/>
          <a:stretch/>
        </p:blipFill>
        <p:spPr>
          <a:xfrm>
            <a:off x="1501378" y="4200114"/>
            <a:ext cx="4463390" cy="711937"/>
          </a:xfrm>
          <a:prstGeom prst="rect">
            <a:avLst/>
          </a:prstGeom>
        </p:spPr>
      </p:pic>
      <p:pic>
        <p:nvPicPr>
          <p:cNvPr id="8" name="Picture 7">
            <a:extLst>
              <a:ext uri="{FF2B5EF4-FFF2-40B4-BE49-F238E27FC236}">
                <a16:creationId xmlns:a16="http://schemas.microsoft.com/office/drawing/2014/main" id="{876DDB4A-1665-47E7-B722-B3B582F3584C}"/>
              </a:ext>
            </a:extLst>
          </p:cNvPr>
          <p:cNvPicPr>
            <a:picLocks noChangeAspect="1"/>
          </p:cNvPicPr>
          <p:nvPr/>
        </p:nvPicPr>
        <p:blipFill rotWithShape="1">
          <a:blip r:embed="rId3"/>
          <a:srcRect t="13164" r="54567"/>
          <a:stretch/>
        </p:blipFill>
        <p:spPr>
          <a:xfrm>
            <a:off x="6227234" y="4200113"/>
            <a:ext cx="4463389" cy="711937"/>
          </a:xfrm>
          <a:prstGeom prst="rect">
            <a:avLst/>
          </a:prstGeom>
        </p:spPr>
      </p:pic>
    </p:spTree>
    <p:extLst>
      <p:ext uri="{BB962C8B-B14F-4D97-AF65-F5344CB8AC3E}">
        <p14:creationId xmlns:p14="http://schemas.microsoft.com/office/powerpoint/2010/main" val="28625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827085"/>
          </a:xfrm>
        </p:spPr>
        <p:txBody>
          <a:bodyPr/>
          <a:lstStyle/>
          <a:p>
            <a:r>
              <a:rPr lang="en-US" sz="3600" b="1" err="1">
                <a:solidFill>
                  <a:srgbClr val="484237"/>
                </a:solidFill>
                <a:latin typeface="Times New Roman" panose="02020603050405020304" pitchFamily="18" charset="0"/>
                <a:cs typeface="Times New Roman" panose="02020603050405020304" pitchFamily="18" charset="0"/>
              </a:rPr>
              <a:t>Tổng</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quan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nội</a:t>
            </a:r>
            <a:r>
              <a:rPr lang="en-US" sz="3600" b="1">
                <a:solidFill>
                  <a:srgbClr val="484237"/>
                </a:solidFill>
                <a:latin typeface="Times New Roman" panose="02020603050405020304" pitchFamily="18" charset="0"/>
                <a:cs typeface="Times New Roman" panose="02020603050405020304" pitchFamily="18" charset="0"/>
              </a:rPr>
              <a:t> dung </a:t>
            </a:r>
            <a:r>
              <a:rPr lang="en-US" sz="3600" b="1" err="1">
                <a:solidFill>
                  <a:srgbClr val="484237"/>
                </a:solidFill>
                <a:latin typeface="Times New Roman" panose="02020603050405020304" pitchFamily="18" charset="0"/>
                <a:cs typeface="Times New Roman" panose="02020603050405020304" pitchFamily="18" charset="0"/>
              </a:rPr>
              <a:t>và</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quy</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trình</a:t>
            </a:r>
            <a:r>
              <a:rPr lang="en-US" sz="3600" b="1">
                <a:solidFill>
                  <a:srgbClr val="484237"/>
                </a:solidFill>
                <a:latin typeface="Times New Roman" panose="02020603050405020304" pitchFamily="18" charset="0"/>
                <a:cs typeface="Times New Roman" panose="02020603050405020304" pitchFamily="18" charset="0"/>
              </a:rPr>
              <a:t> bài toán</a:t>
            </a:r>
          </a:p>
        </p:txBody>
      </p:sp>
      <p:sp>
        <p:nvSpPr>
          <p:cNvPr id="23" name="Text 1">
            <a:extLst>
              <a:ext uri="{FF2B5EF4-FFF2-40B4-BE49-F238E27FC236}">
                <a16:creationId xmlns:a16="http://schemas.microsoft.com/office/drawing/2014/main" id="{71D40635-3287-4D09-9F2C-D8A9A4984123}"/>
              </a:ext>
            </a:extLst>
          </p:cNvPr>
          <p:cNvSpPr/>
          <p:nvPr/>
        </p:nvSpPr>
        <p:spPr>
          <a:xfrm>
            <a:off x="949327" y="1028700"/>
            <a:ext cx="10515600" cy="1289358"/>
          </a:xfrm>
          <a:prstGeom prst="rect">
            <a:avLst/>
          </a:prstGeom>
          <a:noFill/>
          <a:ln/>
        </p:spPr>
        <p:txBody>
          <a:bodyPr wrap="none" lIns="0" tIns="0" rIns="0" bIns="0" rtlCol="0" anchor="t"/>
          <a:lstStyle/>
          <a:p>
            <a:pPr marL="0" indent="0" algn="l">
              <a:lnSpc>
                <a:spcPts val="2850"/>
              </a:lnSpc>
              <a:buNone/>
            </a:pPr>
            <a:r>
              <a:rPr lang="en-US" sz="2400">
                <a:solidFill>
                  <a:srgbClr val="484237"/>
                </a:solidFill>
                <a:latin typeface="Times New Roman" panose="02020603050405020304" pitchFamily="18" charset="0"/>
                <a:ea typeface="Gelasio" pitchFamily="34" charset="-122"/>
                <a:cs typeface="Times New Roman" panose="02020603050405020304" pitchFamily="18" charset="0"/>
              </a:rPr>
              <a:t>Quy trình giải quyết vấn đề được chia thành các giai đoạn rõ ràng,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từ</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tiền xử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lý</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p>
          <a:p>
            <a:pPr marL="0" indent="0" algn="l">
              <a:lnSpc>
                <a:spcPts val="2850"/>
              </a:lnSpc>
              <a:buNone/>
            </a:pP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dữ</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liệu đến xây dựng và đánh giá mô hình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nâng</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cao</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a:t>
            </a:r>
            <a:endParaRPr lang="en-US" sz="2400">
              <a:solidFill>
                <a:srgbClr val="484237"/>
              </a:solidFill>
              <a:latin typeface="Times New Roman" panose="02020603050405020304" pitchFamily="18" charset="0"/>
              <a:cs typeface="Times New Roman" panose="02020603050405020304" pitchFamily="18" charset="0"/>
            </a:endParaRPr>
          </a:p>
        </p:txBody>
      </p:sp>
      <p:sp>
        <p:nvSpPr>
          <p:cNvPr id="24" name="Shape 2">
            <a:extLst>
              <a:ext uri="{FF2B5EF4-FFF2-40B4-BE49-F238E27FC236}">
                <a16:creationId xmlns:a16="http://schemas.microsoft.com/office/drawing/2014/main" id="{CF25E1FB-30A1-49A1-BF76-19F1C61FD6E2}"/>
              </a:ext>
            </a:extLst>
          </p:cNvPr>
          <p:cNvSpPr/>
          <p:nvPr/>
        </p:nvSpPr>
        <p:spPr>
          <a:xfrm>
            <a:off x="1011762" y="3390444"/>
            <a:ext cx="9436099" cy="45719"/>
          </a:xfrm>
          <a:prstGeom prst="roundRect">
            <a:avLst>
              <a:gd name="adj" fmla="val 111628"/>
            </a:avLst>
          </a:prstGeom>
          <a:solidFill>
            <a:srgbClr val="D4CEC3"/>
          </a:solidFill>
          <a:ln/>
        </p:spPr>
      </p:sp>
      <p:sp>
        <p:nvSpPr>
          <p:cNvPr id="25" name="Shape 3">
            <a:extLst>
              <a:ext uri="{FF2B5EF4-FFF2-40B4-BE49-F238E27FC236}">
                <a16:creationId xmlns:a16="http://schemas.microsoft.com/office/drawing/2014/main" id="{21ADA9C5-4A39-463A-83ED-BECF9608C19D}"/>
              </a:ext>
            </a:extLst>
          </p:cNvPr>
          <p:cNvSpPr/>
          <p:nvPr/>
        </p:nvSpPr>
        <p:spPr>
          <a:xfrm>
            <a:off x="2603175" y="2966300"/>
            <a:ext cx="45719" cy="453628"/>
          </a:xfrm>
          <a:prstGeom prst="roundRect">
            <a:avLst>
              <a:gd name="adj" fmla="val 111628"/>
            </a:avLst>
          </a:prstGeom>
          <a:solidFill>
            <a:srgbClr val="D4CEC3"/>
          </a:solidFill>
          <a:ln/>
        </p:spPr>
      </p:sp>
      <p:sp>
        <p:nvSpPr>
          <p:cNvPr id="27" name="Text 5">
            <a:extLst>
              <a:ext uri="{FF2B5EF4-FFF2-40B4-BE49-F238E27FC236}">
                <a16:creationId xmlns:a16="http://schemas.microsoft.com/office/drawing/2014/main" id="{FD96D82F-D9F4-49C9-8E28-87C225D92523}"/>
              </a:ext>
            </a:extLst>
          </p:cNvPr>
          <p:cNvSpPr/>
          <p:nvPr/>
        </p:nvSpPr>
        <p:spPr>
          <a:xfrm>
            <a:off x="1227541" y="2585019"/>
            <a:ext cx="2796750" cy="354331"/>
          </a:xfrm>
          <a:prstGeom prst="rect">
            <a:avLst/>
          </a:prstGeom>
          <a:noFill/>
          <a:ln/>
        </p:spPr>
        <p:txBody>
          <a:bodyPr wrap="none" lIns="0" tIns="0" rIns="0" bIns="0" rtlCol="0" anchor="t"/>
          <a:lstStyle/>
          <a:p>
            <a:pPr marL="0" indent="0" algn="ctr">
              <a:lnSpc>
                <a:spcPts val="2750"/>
              </a:lnSpc>
              <a:buNone/>
            </a:pP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2. </a:t>
            </a:r>
            <a:r>
              <a:rPr lang="en-US" err="1">
                <a:solidFill>
                  <a:srgbClr val="484237"/>
                </a:solidFill>
                <a:latin typeface="Times New Roman" panose="02020603050405020304" pitchFamily="18" charset="0"/>
                <a:ea typeface="Gelasio Semi Bold" pitchFamily="34" charset="-122"/>
                <a:cs typeface="Times New Roman" panose="02020603050405020304" pitchFamily="18" charset="0"/>
              </a:rPr>
              <a:t>Khám</a:t>
            </a: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 Phá </a:t>
            </a:r>
            <a:r>
              <a:rPr lang="en-US" err="1">
                <a:solidFill>
                  <a:srgbClr val="484237"/>
                </a:solidFill>
                <a:latin typeface="Times New Roman" panose="02020603050405020304" pitchFamily="18" charset="0"/>
                <a:ea typeface="Gelasio Semi Bold" pitchFamily="34" charset="-122"/>
                <a:cs typeface="Times New Roman" panose="02020603050405020304" pitchFamily="18" charset="0"/>
              </a:rPr>
              <a:t>Dữ</a:t>
            </a: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err="1">
                <a:solidFill>
                  <a:srgbClr val="484237"/>
                </a:solidFill>
                <a:latin typeface="Times New Roman" panose="02020603050405020304" pitchFamily="18" charset="0"/>
                <a:ea typeface="Gelasio Semi Bold" pitchFamily="34" charset="-122"/>
                <a:cs typeface="Times New Roman" panose="02020603050405020304" pitchFamily="18" charset="0"/>
              </a:rPr>
              <a:t>Liệu</a:t>
            </a: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 (EDA)</a:t>
            </a:r>
            <a:endParaRPr lang="en-US">
              <a:solidFill>
                <a:srgbClr val="484237"/>
              </a:solidFill>
              <a:latin typeface="Times New Roman" panose="02020603050405020304" pitchFamily="18" charset="0"/>
              <a:cs typeface="Times New Roman" panose="02020603050405020304" pitchFamily="18" charset="0"/>
            </a:endParaRPr>
          </a:p>
        </p:txBody>
      </p:sp>
      <p:sp>
        <p:nvSpPr>
          <p:cNvPr id="29" name="Shape 7">
            <a:extLst>
              <a:ext uri="{FF2B5EF4-FFF2-40B4-BE49-F238E27FC236}">
                <a16:creationId xmlns:a16="http://schemas.microsoft.com/office/drawing/2014/main" id="{4F98D88B-FBFF-4597-B4E6-472EAC91C5CE}"/>
              </a:ext>
            </a:extLst>
          </p:cNvPr>
          <p:cNvSpPr/>
          <p:nvPr/>
        </p:nvSpPr>
        <p:spPr>
          <a:xfrm>
            <a:off x="4251876" y="3419928"/>
            <a:ext cx="45719" cy="453628"/>
          </a:xfrm>
          <a:prstGeom prst="roundRect">
            <a:avLst>
              <a:gd name="adj" fmla="val 111628"/>
            </a:avLst>
          </a:prstGeom>
          <a:solidFill>
            <a:srgbClr val="D4CEC3"/>
          </a:solidFill>
          <a:ln/>
        </p:spPr>
      </p:sp>
      <p:sp>
        <p:nvSpPr>
          <p:cNvPr id="31" name="Text 9">
            <a:extLst>
              <a:ext uri="{FF2B5EF4-FFF2-40B4-BE49-F238E27FC236}">
                <a16:creationId xmlns:a16="http://schemas.microsoft.com/office/drawing/2014/main" id="{8E3564A8-F206-436F-9D3C-64E4947545CB}"/>
              </a:ext>
            </a:extLst>
          </p:cNvPr>
          <p:cNvSpPr/>
          <p:nvPr/>
        </p:nvSpPr>
        <p:spPr>
          <a:xfrm>
            <a:off x="2433890" y="3873556"/>
            <a:ext cx="3681689" cy="354330"/>
          </a:xfrm>
          <a:prstGeom prst="rect">
            <a:avLst/>
          </a:prstGeom>
          <a:noFill/>
          <a:ln/>
        </p:spPr>
        <p:txBody>
          <a:bodyPr wrap="none" lIns="0" tIns="0" rIns="0" bIns="0" rtlCol="0" anchor="t"/>
          <a:lstStyle/>
          <a:p>
            <a:pPr marL="0" indent="0" algn="ctr">
              <a:lnSpc>
                <a:spcPts val="2750"/>
              </a:lnSpc>
              <a:buNone/>
            </a:pP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3. Tiền Xử Lý </a:t>
            </a:r>
            <a:r>
              <a:rPr lang="en-US" err="1">
                <a:solidFill>
                  <a:srgbClr val="484237"/>
                </a:solidFill>
                <a:latin typeface="Times New Roman" panose="02020603050405020304" pitchFamily="18" charset="0"/>
                <a:ea typeface="Gelasio Semi Bold" pitchFamily="34" charset="-122"/>
                <a:cs typeface="Times New Roman" panose="02020603050405020304" pitchFamily="18" charset="0"/>
              </a:rPr>
              <a:t>Dữ</a:t>
            </a: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err="1">
                <a:solidFill>
                  <a:srgbClr val="484237"/>
                </a:solidFill>
                <a:latin typeface="Times New Roman" panose="02020603050405020304" pitchFamily="18" charset="0"/>
                <a:ea typeface="Gelasio Semi Bold" pitchFamily="34" charset="-122"/>
                <a:cs typeface="Times New Roman" panose="02020603050405020304" pitchFamily="18" charset="0"/>
              </a:rPr>
              <a:t>Liệu</a:t>
            </a: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 (Preprocessing)</a:t>
            </a:r>
            <a:endParaRPr lang="en-US">
              <a:solidFill>
                <a:srgbClr val="484237"/>
              </a:solidFill>
              <a:latin typeface="Times New Roman" panose="02020603050405020304" pitchFamily="18" charset="0"/>
              <a:cs typeface="Times New Roman" panose="02020603050405020304" pitchFamily="18" charset="0"/>
            </a:endParaRPr>
          </a:p>
        </p:txBody>
      </p:sp>
      <p:sp>
        <p:nvSpPr>
          <p:cNvPr id="35" name="Text 13">
            <a:extLst>
              <a:ext uri="{FF2B5EF4-FFF2-40B4-BE49-F238E27FC236}">
                <a16:creationId xmlns:a16="http://schemas.microsoft.com/office/drawing/2014/main" id="{DAFDB892-EF28-4CCD-BE86-37B08B0C6D21}"/>
              </a:ext>
            </a:extLst>
          </p:cNvPr>
          <p:cNvSpPr/>
          <p:nvPr/>
        </p:nvSpPr>
        <p:spPr>
          <a:xfrm>
            <a:off x="4704513" y="2572392"/>
            <a:ext cx="3146489" cy="345664"/>
          </a:xfrm>
          <a:prstGeom prst="rect">
            <a:avLst/>
          </a:prstGeom>
          <a:noFill/>
          <a:ln/>
        </p:spPr>
        <p:txBody>
          <a:bodyPr wrap="none" lIns="0" tIns="0" rIns="0" bIns="0" rtlCol="0" anchor="t"/>
          <a:lstStyle/>
          <a:p>
            <a:pPr marL="0" indent="0" algn="ctr">
              <a:lnSpc>
                <a:spcPts val="2750"/>
              </a:lnSpc>
              <a:buNone/>
            </a:pP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4. Kết Quả Mô </a:t>
            </a:r>
            <a:r>
              <a:rPr lang="en-US" err="1">
                <a:solidFill>
                  <a:srgbClr val="484237"/>
                </a:solidFill>
                <a:latin typeface="Times New Roman" panose="02020603050405020304" pitchFamily="18" charset="0"/>
                <a:ea typeface="Gelasio Semi Bold" pitchFamily="34" charset="-122"/>
                <a:cs typeface="Times New Roman" panose="02020603050405020304" pitchFamily="18" charset="0"/>
              </a:rPr>
              <a:t>Hình</a:t>
            </a: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 (Models)</a:t>
            </a:r>
            <a:endParaRPr lang="en-US">
              <a:solidFill>
                <a:srgbClr val="484237"/>
              </a:solidFill>
              <a:latin typeface="Times New Roman" panose="02020603050405020304" pitchFamily="18" charset="0"/>
              <a:cs typeface="Times New Roman" panose="02020603050405020304" pitchFamily="18" charset="0"/>
            </a:endParaRPr>
          </a:p>
        </p:txBody>
      </p:sp>
      <p:sp>
        <p:nvSpPr>
          <p:cNvPr id="37" name="Shape 15">
            <a:extLst>
              <a:ext uri="{FF2B5EF4-FFF2-40B4-BE49-F238E27FC236}">
                <a16:creationId xmlns:a16="http://schemas.microsoft.com/office/drawing/2014/main" id="{B23D66F5-9492-43D7-A4C9-23D2D4B93F65}"/>
              </a:ext>
            </a:extLst>
          </p:cNvPr>
          <p:cNvSpPr/>
          <p:nvPr/>
        </p:nvSpPr>
        <p:spPr>
          <a:xfrm>
            <a:off x="8089937" y="3419928"/>
            <a:ext cx="45719" cy="453628"/>
          </a:xfrm>
          <a:prstGeom prst="roundRect">
            <a:avLst>
              <a:gd name="adj" fmla="val 111628"/>
            </a:avLst>
          </a:prstGeom>
          <a:solidFill>
            <a:srgbClr val="D4CEC3"/>
          </a:solidFill>
          <a:ln/>
        </p:spPr>
        <p:txBody>
          <a:bodyPr/>
          <a:lstStyle/>
          <a:p>
            <a:endParaRPr lang="en-US">
              <a:solidFill>
                <a:srgbClr val="484237"/>
              </a:solidFill>
            </a:endParaRPr>
          </a:p>
        </p:txBody>
      </p:sp>
      <p:sp>
        <p:nvSpPr>
          <p:cNvPr id="39" name="Text 17">
            <a:extLst>
              <a:ext uri="{FF2B5EF4-FFF2-40B4-BE49-F238E27FC236}">
                <a16:creationId xmlns:a16="http://schemas.microsoft.com/office/drawing/2014/main" id="{4968289C-916F-4B2F-91C4-947A7762F46E}"/>
              </a:ext>
            </a:extLst>
          </p:cNvPr>
          <p:cNvSpPr/>
          <p:nvPr/>
        </p:nvSpPr>
        <p:spPr>
          <a:xfrm>
            <a:off x="7169257" y="3903040"/>
            <a:ext cx="1885163" cy="354330"/>
          </a:xfrm>
          <a:prstGeom prst="rect">
            <a:avLst/>
          </a:prstGeom>
          <a:noFill/>
          <a:ln/>
        </p:spPr>
        <p:txBody>
          <a:bodyPr wrap="none" lIns="0" tIns="0" rIns="0" bIns="0" rtlCol="0" anchor="t"/>
          <a:lstStyle/>
          <a:p>
            <a:pPr marL="0" indent="0" algn="ctr">
              <a:lnSpc>
                <a:spcPts val="2750"/>
              </a:lnSpc>
              <a:buNone/>
            </a:pP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5. Các thực nghiệm</a:t>
            </a:r>
            <a:endParaRPr lang="en-US">
              <a:solidFill>
                <a:srgbClr val="484237"/>
              </a:solidFill>
              <a:latin typeface="Times New Roman" panose="02020603050405020304" pitchFamily="18" charset="0"/>
              <a:cs typeface="Times New Roman" panose="02020603050405020304" pitchFamily="18" charset="0"/>
            </a:endParaRPr>
          </a:p>
        </p:txBody>
      </p:sp>
      <p:sp>
        <p:nvSpPr>
          <p:cNvPr id="41" name="Shape 4">
            <a:extLst>
              <a:ext uri="{FF2B5EF4-FFF2-40B4-BE49-F238E27FC236}">
                <a16:creationId xmlns:a16="http://schemas.microsoft.com/office/drawing/2014/main" id="{A52D2D72-6240-4510-B6C1-F2073A1403E0}"/>
              </a:ext>
            </a:extLst>
          </p:cNvPr>
          <p:cNvSpPr/>
          <p:nvPr/>
        </p:nvSpPr>
        <p:spPr>
          <a:xfrm>
            <a:off x="2552701" y="3347085"/>
            <a:ext cx="146430" cy="148222"/>
          </a:xfrm>
          <a:prstGeom prst="roundRect">
            <a:avLst>
              <a:gd name="adj" fmla="val 50000"/>
            </a:avLst>
          </a:prstGeom>
          <a:solidFill>
            <a:srgbClr val="D3C5B6"/>
          </a:solidFill>
          <a:ln/>
        </p:spPr>
      </p:sp>
      <p:sp>
        <p:nvSpPr>
          <p:cNvPr id="42" name="Shape 4">
            <a:extLst>
              <a:ext uri="{FF2B5EF4-FFF2-40B4-BE49-F238E27FC236}">
                <a16:creationId xmlns:a16="http://schemas.microsoft.com/office/drawing/2014/main" id="{110892C3-2DB0-4CA2-8065-06B9DF7C43AA}"/>
              </a:ext>
            </a:extLst>
          </p:cNvPr>
          <p:cNvSpPr/>
          <p:nvPr/>
        </p:nvSpPr>
        <p:spPr>
          <a:xfrm>
            <a:off x="4201847" y="3336185"/>
            <a:ext cx="146430" cy="148222"/>
          </a:xfrm>
          <a:prstGeom prst="roundRect">
            <a:avLst>
              <a:gd name="adj" fmla="val 50000"/>
            </a:avLst>
          </a:prstGeom>
          <a:solidFill>
            <a:srgbClr val="D3C5B6"/>
          </a:solidFill>
          <a:ln/>
        </p:spPr>
      </p:sp>
      <p:sp>
        <p:nvSpPr>
          <p:cNvPr id="45" name="Shape 7">
            <a:extLst>
              <a:ext uri="{FF2B5EF4-FFF2-40B4-BE49-F238E27FC236}">
                <a16:creationId xmlns:a16="http://schemas.microsoft.com/office/drawing/2014/main" id="{44954B91-BD9C-4518-A3DF-9534DDCCBDD1}"/>
              </a:ext>
            </a:extLst>
          </p:cNvPr>
          <p:cNvSpPr/>
          <p:nvPr/>
        </p:nvSpPr>
        <p:spPr>
          <a:xfrm>
            <a:off x="6254899" y="2966300"/>
            <a:ext cx="45719" cy="453628"/>
          </a:xfrm>
          <a:prstGeom prst="roundRect">
            <a:avLst>
              <a:gd name="adj" fmla="val 111628"/>
            </a:avLst>
          </a:prstGeom>
          <a:solidFill>
            <a:srgbClr val="D4CEC3"/>
          </a:solidFill>
          <a:ln/>
        </p:spPr>
      </p:sp>
      <p:sp>
        <p:nvSpPr>
          <p:cNvPr id="43" name="Shape 4">
            <a:extLst>
              <a:ext uri="{FF2B5EF4-FFF2-40B4-BE49-F238E27FC236}">
                <a16:creationId xmlns:a16="http://schemas.microsoft.com/office/drawing/2014/main" id="{759E9B15-2FAF-4678-996D-399C86195DCF}"/>
              </a:ext>
            </a:extLst>
          </p:cNvPr>
          <p:cNvSpPr/>
          <p:nvPr/>
        </p:nvSpPr>
        <p:spPr>
          <a:xfrm>
            <a:off x="6204544" y="3347538"/>
            <a:ext cx="146430" cy="148222"/>
          </a:xfrm>
          <a:prstGeom prst="roundRect">
            <a:avLst>
              <a:gd name="adj" fmla="val 50000"/>
            </a:avLst>
          </a:prstGeom>
          <a:solidFill>
            <a:srgbClr val="D3C5B6"/>
          </a:solidFill>
          <a:ln/>
        </p:spPr>
      </p:sp>
      <p:sp>
        <p:nvSpPr>
          <p:cNvPr id="46" name="Shape 4">
            <a:extLst>
              <a:ext uri="{FF2B5EF4-FFF2-40B4-BE49-F238E27FC236}">
                <a16:creationId xmlns:a16="http://schemas.microsoft.com/office/drawing/2014/main" id="{5DD4C26E-B233-4754-A019-65D0871DC3DA}"/>
              </a:ext>
            </a:extLst>
          </p:cNvPr>
          <p:cNvSpPr/>
          <p:nvPr/>
        </p:nvSpPr>
        <p:spPr>
          <a:xfrm>
            <a:off x="8038624" y="3347085"/>
            <a:ext cx="146430" cy="148222"/>
          </a:xfrm>
          <a:prstGeom prst="roundRect">
            <a:avLst>
              <a:gd name="adj" fmla="val 50000"/>
            </a:avLst>
          </a:prstGeom>
          <a:solidFill>
            <a:srgbClr val="D3C5B6"/>
          </a:solidFill>
          <a:ln/>
        </p:spPr>
      </p:sp>
      <p:pic>
        <p:nvPicPr>
          <p:cNvPr id="4" name="Picture 3">
            <a:extLst>
              <a:ext uri="{FF2B5EF4-FFF2-40B4-BE49-F238E27FC236}">
                <a16:creationId xmlns:a16="http://schemas.microsoft.com/office/drawing/2014/main" id="{4CF10BCB-1181-4163-9A58-6974383E1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9967"/>
            <a:ext cx="12192000" cy="2088033"/>
          </a:xfrm>
          <a:prstGeom prst="rect">
            <a:avLst/>
          </a:prstGeom>
        </p:spPr>
      </p:pic>
      <p:sp>
        <p:nvSpPr>
          <p:cNvPr id="19" name="Shape 3">
            <a:extLst>
              <a:ext uri="{FF2B5EF4-FFF2-40B4-BE49-F238E27FC236}">
                <a16:creationId xmlns:a16="http://schemas.microsoft.com/office/drawing/2014/main" id="{000AFB84-8524-4AA4-AF71-CFED966FA215}"/>
              </a:ext>
            </a:extLst>
          </p:cNvPr>
          <p:cNvSpPr/>
          <p:nvPr/>
        </p:nvSpPr>
        <p:spPr>
          <a:xfrm>
            <a:off x="1037364" y="3417306"/>
            <a:ext cx="45719" cy="453628"/>
          </a:xfrm>
          <a:prstGeom prst="roundRect">
            <a:avLst>
              <a:gd name="adj" fmla="val 111628"/>
            </a:avLst>
          </a:prstGeom>
          <a:solidFill>
            <a:srgbClr val="D4CEC3"/>
          </a:solidFill>
          <a:ln/>
        </p:spPr>
        <p:txBody>
          <a:bodyPr/>
          <a:lstStyle/>
          <a:p>
            <a:endParaRPr lang="en-US"/>
          </a:p>
        </p:txBody>
      </p:sp>
      <p:sp>
        <p:nvSpPr>
          <p:cNvPr id="20" name="Shape 4">
            <a:extLst>
              <a:ext uri="{FF2B5EF4-FFF2-40B4-BE49-F238E27FC236}">
                <a16:creationId xmlns:a16="http://schemas.microsoft.com/office/drawing/2014/main" id="{7100922E-D9A5-4122-A3C9-032ACFCBE43A}"/>
              </a:ext>
            </a:extLst>
          </p:cNvPr>
          <p:cNvSpPr/>
          <p:nvPr/>
        </p:nvSpPr>
        <p:spPr>
          <a:xfrm>
            <a:off x="987009" y="3336185"/>
            <a:ext cx="146430" cy="148222"/>
          </a:xfrm>
          <a:prstGeom prst="roundRect">
            <a:avLst>
              <a:gd name="adj" fmla="val 50000"/>
            </a:avLst>
          </a:prstGeom>
          <a:solidFill>
            <a:srgbClr val="D3C5B6"/>
          </a:solidFill>
          <a:ln/>
        </p:spPr>
      </p:sp>
      <p:sp>
        <p:nvSpPr>
          <p:cNvPr id="22" name="TextBox 21">
            <a:extLst>
              <a:ext uri="{FF2B5EF4-FFF2-40B4-BE49-F238E27FC236}">
                <a16:creationId xmlns:a16="http://schemas.microsoft.com/office/drawing/2014/main" id="{5C10C43E-F6FE-4928-8888-46B7E11AD5CA}"/>
              </a:ext>
            </a:extLst>
          </p:cNvPr>
          <p:cNvSpPr txBox="1"/>
          <p:nvPr/>
        </p:nvSpPr>
        <p:spPr>
          <a:xfrm>
            <a:off x="315361" y="3853900"/>
            <a:ext cx="1489724" cy="415755"/>
          </a:xfrm>
          <a:prstGeom prst="rect">
            <a:avLst/>
          </a:prstGeom>
          <a:noFill/>
        </p:spPr>
        <p:txBody>
          <a:bodyPr wrap="square">
            <a:spAutoFit/>
          </a:bodyPr>
          <a:lstStyle/>
          <a:p>
            <a:pPr marL="0" indent="0" algn="ctr">
              <a:lnSpc>
                <a:spcPts val="2750"/>
              </a:lnSpc>
              <a:buNone/>
            </a:pP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1. </a:t>
            </a:r>
            <a:r>
              <a:rPr lang="en-US" err="1">
                <a:solidFill>
                  <a:srgbClr val="484237"/>
                </a:solidFill>
                <a:latin typeface="Times New Roman" panose="02020603050405020304" pitchFamily="18" charset="0"/>
                <a:ea typeface="Gelasio Semi Bold" pitchFamily="34" charset="-122"/>
                <a:cs typeface="Times New Roman" panose="02020603050405020304" pitchFamily="18" charset="0"/>
              </a:rPr>
              <a:t>Giới</a:t>
            </a: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err="1">
                <a:solidFill>
                  <a:srgbClr val="484237"/>
                </a:solidFill>
                <a:latin typeface="Times New Roman" panose="02020603050405020304" pitchFamily="18" charset="0"/>
                <a:ea typeface="Gelasio Semi Bold" pitchFamily="34" charset="-122"/>
                <a:cs typeface="Times New Roman" panose="02020603050405020304" pitchFamily="18" charset="0"/>
              </a:rPr>
              <a:t>thiệu</a:t>
            </a:r>
            <a:endParaRPr lang="en-US">
              <a:solidFill>
                <a:srgbClr val="484237"/>
              </a:solidFill>
              <a:latin typeface="Times New Roman" panose="02020603050405020304" pitchFamily="18" charset="0"/>
              <a:cs typeface="Times New Roman" panose="02020603050405020304" pitchFamily="18" charset="0"/>
            </a:endParaRPr>
          </a:p>
        </p:txBody>
      </p:sp>
      <p:sp>
        <p:nvSpPr>
          <p:cNvPr id="21" name="Shape 4">
            <a:extLst>
              <a:ext uri="{FF2B5EF4-FFF2-40B4-BE49-F238E27FC236}">
                <a16:creationId xmlns:a16="http://schemas.microsoft.com/office/drawing/2014/main" id="{04179E0E-3859-4CFD-A42C-CBEF3FDB6796}"/>
              </a:ext>
            </a:extLst>
          </p:cNvPr>
          <p:cNvSpPr/>
          <p:nvPr/>
        </p:nvSpPr>
        <p:spPr>
          <a:xfrm>
            <a:off x="9737716" y="3347085"/>
            <a:ext cx="146430" cy="148222"/>
          </a:xfrm>
          <a:prstGeom prst="roundRect">
            <a:avLst>
              <a:gd name="adj" fmla="val 50000"/>
            </a:avLst>
          </a:prstGeom>
          <a:solidFill>
            <a:srgbClr val="D3C5B6"/>
          </a:solidFill>
          <a:ln/>
        </p:spPr>
      </p:sp>
      <p:sp>
        <p:nvSpPr>
          <p:cNvPr id="28" name="TextBox 27">
            <a:extLst>
              <a:ext uri="{FF2B5EF4-FFF2-40B4-BE49-F238E27FC236}">
                <a16:creationId xmlns:a16="http://schemas.microsoft.com/office/drawing/2014/main" id="{6247D184-4A35-45FE-82B8-20C10A41C076}"/>
              </a:ext>
            </a:extLst>
          </p:cNvPr>
          <p:cNvSpPr txBox="1"/>
          <p:nvPr/>
        </p:nvSpPr>
        <p:spPr>
          <a:xfrm>
            <a:off x="8638359" y="2545237"/>
            <a:ext cx="2345141" cy="415755"/>
          </a:xfrm>
          <a:prstGeom prst="rect">
            <a:avLst/>
          </a:prstGeom>
          <a:noFill/>
        </p:spPr>
        <p:txBody>
          <a:bodyPr wrap="square">
            <a:spAutoFit/>
          </a:bodyPr>
          <a:lstStyle/>
          <a:p>
            <a:pPr marL="0" indent="0" algn="ctr">
              <a:lnSpc>
                <a:spcPts val="2750"/>
              </a:lnSpc>
              <a:buNone/>
            </a:pPr>
            <a:r>
              <a:rPr lang="en-US">
                <a:solidFill>
                  <a:srgbClr val="484237"/>
                </a:solidFill>
                <a:latin typeface="Times New Roman" panose="02020603050405020304" pitchFamily="18" charset="0"/>
                <a:ea typeface="Gelasio Semi Bold" pitchFamily="34" charset="-122"/>
                <a:cs typeface="Times New Roman" panose="02020603050405020304" pitchFamily="18" charset="0"/>
              </a:rPr>
              <a:t>6. So sánh &amp; Đánh giá</a:t>
            </a:r>
            <a:endParaRPr lang="en-US">
              <a:solidFill>
                <a:srgbClr val="484237"/>
              </a:solidFill>
              <a:latin typeface="Times New Roman" panose="02020603050405020304" pitchFamily="18" charset="0"/>
              <a:cs typeface="Times New Roman" panose="02020603050405020304" pitchFamily="18" charset="0"/>
            </a:endParaRPr>
          </a:p>
        </p:txBody>
      </p:sp>
      <p:sp>
        <p:nvSpPr>
          <p:cNvPr id="30" name="Shape 15">
            <a:extLst>
              <a:ext uri="{FF2B5EF4-FFF2-40B4-BE49-F238E27FC236}">
                <a16:creationId xmlns:a16="http://schemas.microsoft.com/office/drawing/2014/main" id="{DF5690B4-A3AC-4653-B5DA-0F4BF1208801}"/>
              </a:ext>
            </a:extLst>
          </p:cNvPr>
          <p:cNvSpPr/>
          <p:nvPr/>
        </p:nvSpPr>
        <p:spPr>
          <a:xfrm>
            <a:off x="9788071" y="2921509"/>
            <a:ext cx="45719" cy="453628"/>
          </a:xfrm>
          <a:prstGeom prst="roundRect">
            <a:avLst>
              <a:gd name="adj" fmla="val 111628"/>
            </a:avLst>
          </a:prstGeom>
          <a:solidFill>
            <a:srgbClr val="D4CEC3"/>
          </a:solidFill>
          <a:ln/>
        </p:spPr>
        <p:txBody>
          <a:bodyPr/>
          <a:lstStyle/>
          <a:p>
            <a:endParaRPr lang="en-US">
              <a:solidFill>
                <a:srgbClr val="484237"/>
              </a:solidFill>
            </a:endParaRPr>
          </a:p>
        </p:txBody>
      </p:sp>
    </p:spTree>
    <p:extLst>
      <p:ext uri="{BB962C8B-B14F-4D97-AF65-F5344CB8AC3E}">
        <p14:creationId xmlns:p14="http://schemas.microsoft.com/office/powerpoint/2010/main" val="644381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a:t>
            </a:r>
            <a:r>
              <a:rPr lang="en-US" sz="2400" err="1">
                <a:solidFill>
                  <a:srgbClr val="484237"/>
                </a:solidFill>
                <a:latin typeface="Times New Roman" panose="02020603050405020304" pitchFamily="18" charset="0"/>
                <a:cs typeface="Times New Roman" panose="02020603050405020304" pitchFamily="18" charset="0"/>
              </a:rPr>
              <a:t>Xử</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lý</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thiếu</a:t>
            </a:r>
            <a:r>
              <a:rPr lang="en-US" sz="2400">
                <a:solidFill>
                  <a:srgbClr val="484237"/>
                </a:solidFill>
                <a:latin typeface="Times New Roman" panose="02020603050405020304" pitchFamily="18" charset="0"/>
                <a:cs typeface="Times New Roman" panose="02020603050405020304" pitchFamily="18" charset="0"/>
              </a:rPr>
              <a:t> (Missing value):</a:t>
            </a:r>
          </a:p>
          <a:p>
            <a:pPr marL="0" indent="0">
              <a:lnSpc>
                <a:spcPct val="100000"/>
              </a:lnSpc>
              <a:buNone/>
            </a:pPr>
            <a:r>
              <a:rPr lang="en-US" sz="1800" i="1">
                <a:solidFill>
                  <a:srgbClr val="484237"/>
                </a:solidFill>
                <a:latin typeface="Times New Roman" panose="02020603050405020304" pitchFamily="18" charset="0"/>
                <a:cs typeface="Times New Roman" panose="02020603050405020304" pitchFamily="18" charset="0"/>
              </a:rPr>
              <a:t>2.2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Phương pháp xử lý giá trị thiếu:</a:t>
            </a:r>
          </a:p>
          <a:p>
            <a:pPr marL="0" indent="0">
              <a:lnSpc>
                <a:spcPct val="100000"/>
              </a:lnSpc>
              <a:spcBef>
                <a:spcPts val="600"/>
              </a:spcBef>
              <a:spcAft>
                <a:spcPts val="600"/>
              </a:spcAft>
              <a:buNone/>
            </a:pPr>
            <a:r>
              <a:rPr lang="en-US" sz="1800" err="1">
                <a:solidFill>
                  <a:srgbClr val="484237"/>
                </a:solidFill>
                <a:latin typeface="Times New Roman" panose="02020603050405020304" pitchFamily="18" charset="0"/>
                <a:cs typeface="Times New Roman" panose="02020603050405020304" pitchFamily="18" charset="0"/>
              </a:rPr>
              <a:t>Nhóm</a:t>
            </a:r>
            <a:r>
              <a:rPr lang="en-US" sz="1800">
                <a:solidFill>
                  <a:srgbClr val="484237"/>
                </a:solidFill>
                <a:latin typeface="Times New Roman" panose="02020603050405020304" pitchFamily="18" charset="0"/>
                <a:cs typeface="Times New Roman" panose="02020603050405020304" pitchFamily="18" charset="0"/>
              </a:rPr>
              <a:t> 3 – giá trị thiếu trong khoảng còn lại (6% – 80%)</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  Các đặc trưng còn lại và cũng là các đặc trưng chứa missing value ảnh hưởng đến mô hình nhiều nhất:</a:t>
            </a:r>
          </a:p>
          <a:p>
            <a:pPr>
              <a:lnSpc>
                <a:spcPct val="100000"/>
              </a:lnSpc>
              <a:spcBef>
                <a:spcPts val="600"/>
              </a:spcBef>
              <a:spcAft>
                <a:spcPts val="600"/>
              </a:spcAft>
            </a:pPr>
            <a:r>
              <a:rPr lang="vi-VN" sz="1800">
                <a:solidFill>
                  <a:srgbClr val="484237"/>
                </a:solidFill>
                <a:latin typeface="Times New Roman" panose="02020603050405020304" pitchFamily="18" charset="0"/>
                <a:cs typeface="Times New Roman" panose="02020603050405020304" pitchFamily="18" charset="0"/>
              </a:rPr>
              <a:t>MasVnr</a:t>
            </a:r>
            <a:r>
              <a:rPr lang="en-US" sz="1800">
                <a:solidFill>
                  <a:srgbClr val="484237"/>
                </a:solidFill>
                <a:latin typeface="Times New Roman" panose="02020603050405020304" pitchFamily="18" charset="0"/>
                <a:cs typeface="Times New Roman" panose="02020603050405020304" pitchFamily="18" charset="0"/>
              </a:rPr>
              <a:t>Type: 872/1460 (~ 59.72%) đặc trưng bị thiếu </a:t>
            </a:r>
          </a:p>
          <a:p>
            <a:pPr>
              <a:lnSpc>
                <a:spcPct val="100000"/>
              </a:lnSpc>
              <a:spcBef>
                <a:spcPts val="600"/>
              </a:spcBef>
              <a:spcAft>
                <a:spcPts val="600"/>
              </a:spcAft>
            </a:pPr>
            <a:r>
              <a:rPr lang="en-US" sz="1800">
                <a:solidFill>
                  <a:srgbClr val="484237"/>
                </a:solidFill>
                <a:latin typeface="Times New Roman" panose="02020603050405020304" pitchFamily="18" charset="0"/>
                <a:cs typeface="Times New Roman" panose="02020603050405020304" pitchFamily="18" charset="0"/>
              </a:rPr>
              <a:t>FireplaceQu: 690/1460 (~ 47.26%) đặc trưng bị thiếu</a:t>
            </a:r>
          </a:p>
          <a:p>
            <a:pPr>
              <a:lnSpc>
                <a:spcPct val="100000"/>
              </a:lnSpc>
              <a:spcBef>
                <a:spcPts val="600"/>
              </a:spcBef>
              <a:spcAft>
                <a:spcPts val="600"/>
              </a:spcAft>
            </a:pPr>
            <a:r>
              <a:rPr lang="en-US" sz="1800">
                <a:solidFill>
                  <a:srgbClr val="484237"/>
                </a:solidFill>
                <a:latin typeface="Times New Roman" panose="02020603050405020304" pitchFamily="18" charset="0"/>
                <a:cs typeface="Times New Roman" panose="02020603050405020304" pitchFamily="18" charset="0"/>
              </a:rPr>
              <a:t>LotFrontage: 259/1460 (~ 17.73%) đặc trưng bị thiếu</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Chúng tôi quyết định điền vào các giá trị thiếu ở đây là các giá trị xuất hiện nhiều nhất của mỗi đặc trưng (mode), ví dụ với đặc trưng FireplaceQu (dạng object) và đặc trưng LotFrontage (dạng number) như sau:</a:t>
            </a:r>
          </a:p>
          <a:p>
            <a:pPr marL="0" indent="0">
              <a:lnSpc>
                <a:spcPct val="100000"/>
              </a:lnSpc>
              <a:spcBef>
                <a:spcPts val="600"/>
              </a:spcBef>
              <a:spcAft>
                <a:spcPts val="600"/>
              </a:spcAft>
              <a:buNone/>
            </a:pPr>
            <a:r>
              <a:rPr lang="en-US" sz="1800">
                <a:solidFill>
                  <a:srgbClr val="484237"/>
                </a:solidFill>
                <a:latin typeface="Times New Roman" panose="02020603050405020304" pitchFamily="18" charset="0"/>
                <a:cs typeface="Times New Roman" panose="02020603050405020304" pitchFamily="18" charset="0"/>
              </a:rPr>
              <a:t> </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4C5423F-9163-455A-AD1E-DB01AB7D109A}"/>
              </a:ext>
            </a:extLst>
          </p:cNvPr>
          <p:cNvPicPr>
            <a:picLocks noChangeAspect="1"/>
          </p:cNvPicPr>
          <p:nvPr/>
        </p:nvPicPr>
        <p:blipFill rotWithShape="1">
          <a:blip r:embed="rId2"/>
          <a:srcRect r="38074"/>
          <a:stretch/>
        </p:blipFill>
        <p:spPr>
          <a:xfrm>
            <a:off x="1024466" y="4729665"/>
            <a:ext cx="4885269" cy="910936"/>
          </a:xfrm>
          <a:prstGeom prst="rect">
            <a:avLst/>
          </a:prstGeom>
        </p:spPr>
      </p:pic>
      <p:pic>
        <p:nvPicPr>
          <p:cNvPr id="9" name="Picture 8">
            <a:extLst>
              <a:ext uri="{FF2B5EF4-FFF2-40B4-BE49-F238E27FC236}">
                <a16:creationId xmlns:a16="http://schemas.microsoft.com/office/drawing/2014/main" id="{5DB9D0D1-EE66-4555-A26F-6663C69ECC0D}"/>
              </a:ext>
            </a:extLst>
          </p:cNvPr>
          <p:cNvPicPr>
            <a:picLocks noChangeAspect="1"/>
          </p:cNvPicPr>
          <p:nvPr/>
        </p:nvPicPr>
        <p:blipFill rotWithShape="1">
          <a:blip r:embed="rId3"/>
          <a:srcRect r="29634"/>
          <a:stretch/>
        </p:blipFill>
        <p:spPr>
          <a:xfrm>
            <a:off x="6282267" y="4729665"/>
            <a:ext cx="4885268" cy="910936"/>
          </a:xfrm>
          <a:prstGeom prst="rect">
            <a:avLst/>
          </a:prstGeom>
        </p:spPr>
      </p:pic>
    </p:spTree>
    <p:extLst>
      <p:ext uri="{BB962C8B-B14F-4D97-AF65-F5344CB8AC3E}">
        <p14:creationId xmlns:p14="http://schemas.microsoft.com/office/powerpoint/2010/main" val="3756835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3.1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Khái niệm:</a:t>
            </a:r>
          </a:p>
          <a:p>
            <a:pPr marL="0" indent="0">
              <a:buNone/>
            </a:pPr>
            <a:r>
              <a:rPr lang="vi-VN" sz="1800">
                <a:solidFill>
                  <a:srgbClr val="484237"/>
                </a:solidFill>
                <a:latin typeface="Times New Roman" panose="02020603050405020304" pitchFamily="18" charset="0"/>
                <a:cs typeface="Times New Roman" panose="02020603050405020304" pitchFamily="18" charset="0"/>
              </a:rPr>
              <a:t>Feature Engineering</a:t>
            </a:r>
            <a:r>
              <a:rPr lang="en-US" sz="1800">
                <a:solidFill>
                  <a:srgbClr val="484237"/>
                </a:solidFill>
                <a:latin typeface="Times New Roman" panose="02020603050405020304" pitchFamily="18" charset="0"/>
                <a:cs typeface="Times New Roman" panose="02020603050405020304" pitchFamily="18" charset="0"/>
              </a:rPr>
              <a:t> (kỹ thuật xây dựng đặc trưng)</a:t>
            </a:r>
            <a:r>
              <a:rPr lang="vi-VN" sz="1800">
                <a:solidFill>
                  <a:srgbClr val="484237"/>
                </a:solidFill>
                <a:latin typeface="Times New Roman" panose="02020603050405020304" pitchFamily="18" charset="0"/>
                <a:cs typeface="Times New Roman" panose="02020603050405020304" pitchFamily="18" charset="0"/>
              </a:rPr>
              <a:t> là một quy trình</a:t>
            </a:r>
            <a:r>
              <a:rPr lang="en-US" sz="1800">
                <a:solidFill>
                  <a:srgbClr val="484237"/>
                </a:solidFill>
                <a:latin typeface="Times New Roman" panose="02020603050405020304" pitchFamily="18" charset="0"/>
                <a:cs typeface="Times New Roman" panose="02020603050405020304" pitchFamily="18" charset="0"/>
              </a:rPr>
              <a:t> nâng cao và</a:t>
            </a:r>
            <a:r>
              <a:rPr lang="vi-VN" sz="1800">
                <a:solidFill>
                  <a:srgbClr val="484237"/>
                </a:solidFill>
                <a:latin typeface="Times New Roman" panose="02020603050405020304" pitchFamily="18" charset="0"/>
                <a:cs typeface="Times New Roman" panose="02020603050405020304" pitchFamily="18" charset="0"/>
              </a:rPr>
              <a:t> quan trọng trong </a:t>
            </a:r>
            <a:r>
              <a:rPr lang="en-US" sz="1800">
                <a:solidFill>
                  <a:srgbClr val="484237"/>
                </a:solidFill>
                <a:latin typeface="Times New Roman" panose="02020603050405020304" pitchFamily="18" charset="0"/>
                <a:cs typeface="Times New Roman" panose="02020603050405020304" pitchFamily="18" charset="0"/>
              </a:rPr>
              <a:t>phân tích và khám phá dữ liệu</a:t>
            </a:r>
            <a:r>
              <a:rPr lang="vi-VN" sz="1800">
                <a:solidFill>
                  <a:srgbClr val="484237"/>
                </a:solidFill>
                <a:latin typeface="Times New Roman" panose="02020603050405020304" pitchFamily="18" charset="0"/>
                <a:cs typeface="Times New Roman" panose="02020603050405020304" pitchFamily="18" charset="0"/>
              </a:rPr>
              <a:t>, bao gồm việc sử dụng kiến thức chuyên môn để tạo ra các biến</a:t>
            </a:r>
            <a:r>
              <a:rPr lang="en-US" sz="1800">
                <a:solidFill>
                  <a:srgbClr val="484237"/>
                </a:solidFill>
                <a:latin typeface="Times New Roman" panose="02020603050405020304" pitchFamily="18" charset="0"/>
                <a:cs typeface="Times New Roman" panose="02020603050405020304" pitchFamily="18" charset="0"/>
              </a:rPr>
              <a:t> - đặc trưng</a:t>
            </a:r>
            <a:r>
              <a:rPr lang="vi-VN" sz="1800">
                <a:solidFill>
                  <a:srgbClr val="484237"/>
                </a:solidFill>
                <a:latin typeface="Times New Roman" panose="02020603050405020304" pitchFamily="18" charset="0"/>
                <a:cs typeface="Times New Roman" panose="02020603050405020304" pitchFamily="18" charset="0"/>
              </a:rPr>
              <a:t> mới hoặc biến đổi các biến</a:t>
            </a:r>
            <a:r>
              <a:rPr lang="en-US" sz="1800">
                <a:solidFill>
                  <a:srgbClr val="484237"/>
                </a:solidFill>
                <a:latin typeface="Times New Roman" panose="02020603050405020304" pitchFamily="18" charset="0"/>
                <a:cs typeface="Times New Roman" panose="02020603050405020304" pitchFamily="18" charset="0"/>
              </a:rPr>
              <a:t> - đặc trưng</a:t>
            </a:r>
            <a:r>
              <a:rPr lang="vi-VN" sz="1800">
                <a:solidFill>
                  <a:srgbClr val="484237"/>
                </a:solidFill>
                <a:latin typeface="Times New Roman" panose="02020603050405020304" pitchFamily="18" charset="0"/>
                <a:cs typeface="Times New Roman" panose="02020603050405020304" pitchFamily="18" charset="0"/>
              </a:rPr>
              <a:t> hiện có từ </a:t>
            </a:r>
            <a:r>
              <a:rPr lang="en-US" sz="1800">
                <a:solidFill>
                  <a:srgbClr val="484237"/>
                </a:solidFill>
                <a:latin typeface="Times New Roman" panose="02020603050405020304" pitchFamily="18" charset="0"/>
                <a:cs typeface="Times New Roman" panose="02020603050405020304" pitchFamily="18" charset="0"/>
              </a:rPr>
              <a:t>tập dữ liệu thô</a:t>
            </a: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Điều này giúp giảm thiểu các đặc trưng dư thừa hoặc nhiều đặc trưng có độ tương quan quá lớn làm ảnh hưởng đến quá trình học hỏi và huấn luyện của mô hình, m</a:t>
            </a:r>
            <a:r>
              <a:rPr lang="vi-VN" sz="1800">
                <a:solidFill>
                  <a:srgbClr val="484237"/>
                </a:solidFill>
                <a:latin typeface="Times New Roman" panose="02020603050405020304" pitchFamily="18" charset="0"/>
                <a:cs typeface="Times New Roman" panose="02020603050405020304" pitchFamily="18" charset="0"/>
              </a:rPr>
              <a:t>ục tiêu chính là giúp mô hình học tốt hơn và cải thiện hiệu suất dự đoán, vì các mô hình chỉ có thể học từ dữ liệu mà chúng được cung cấp.</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en-US" sz="1800">
                <a:solidFill>
                  <a:srgbClr val="484237"/>
                </a:solidFill>
                <a:latin typeface="Times New Roman" panose="02020603050405020304" pitchFamily="18" charset="0"/>
                <a:cs typeface="Times New Roman" panose="02020603050405020304" pitchFamily="18" charset="0"/>
              </a:rPr>
              <a:t>T</a:t>
            </a:r>
            <a:r>
              <a:rPr lang="vi-VN" sz="1800">
                <a:solidFill>
                  <a:srgbClr val="484237"/>
                </a:solidFill>
                <a:latin typeface="Times New Roman" panose="02020603050405020304" pitchFamily="18" charset="0"/>
                <a:cs typeface="Times New Roman" panose="02020603050405020304" pitchFamily="18" charset="0"/>
              </a:rPr>
              <a:t>rong quá trình xử lý dữ liệu của bài toán dự đoán giá nhà House Price Prediction</a:t>
            </a:r>
            <a:r>
              <a:rPr lang="en-US" sz="1800">
                <a:solidFill>
                  <a:srgbClr val="484237"/>
                </a:solidFill>
                <a:latin typeface="Times New Roman" panose="02020603050405020304" pitchFamily="18" charset="0"/>
                <a:cs typeface="Times New Roman" panose="02020603050405020304" pitchFamily="18" charset="0"/>
              </a:rPr>
              <a:t>,</a:t>
            </a:r>
            <a:r>
              <a:rPr lang="vi-VN" sz="1800">
                <a:solidFill>
                  <a:srgbClr val="484237"/>
                </a:solidFill>
                <a:latin typeface="Times New Roman" panose="02020603050405020304" pitchFamily="18" charset="0"/>
                <a:cs typeface="Times New Roman" panose="02020603050405020304" pitchFamily="18" charset="0"/>
              </a:rPr>
              <a:t> Feature Engineering là một bước quan trọng</a:t>
            </a:r>
            <a:r>
              <a:rPr lang="en-US" sz="1800">
                <a:solidFill>
                  <a:srgbClr val="484237"/>
                </a:solidFill>
                <a:latin typeface="Times New Roman" panose="02020603050405020304" pitchFamily="18" charset="0"/>
                <a:cs typeface="Times New Roman" panose="02020603050405020304" pitchFamily="18" charset="0"/>
              </a:rPr>
              <a:t>, m</a:t>
            </a:r>
            <a:r>
              <a:rPr lang="vi-VN" sz="1800">
                <a:solidFill>
                  <a:srgbClr val="484237"/>
                </a:solidFill>
                <a:latin typeface="Times New Roman" panose="02020603050405020304" pitchFamily="18" charset="0"/>
                <a:cs typeface="Times New Roman" panose="02020603050405020304" pitchFamily="18" charset="0"/>
              </a:rPr>
              <a:t>ục tiêu của giai đoạn này là chuyển đổi, mở rộng và tối ưu hóa các đặc trưng trong tập dữ liệu gốc nhằm giúp mô hình học máy hiểu rõ hơn về mối quan hệ giữa các yếu tố và giá nhà.</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N</a:t>
            </a:r>
            <a:r>
              <a:rPr lang="en-US" sz="1800">
                <a:solidFill>
                  <a:srgbClr val="484237"/>
                </a:solidFill>
                <a:latin typeface="Times New Roman" panose="02020603050405020304" pitchFamily="18" charset="0"/>
                <a:cs typeface="Times New Roman" panose="02020603050405020304" pitchFamily="18" charset="0"/>
              </a:rPr>
              <a:t>ếu</a:t>
            </a:r>
            <a:r>
              <a:rPr lang="vi-VN" sz="1800">
                <a:solidFill>
                  <a:srgbClr val="484237"/>
                </a:solidFill>
                <a:latin typeface="Times New Roman" panose="02020603050405020304" pitchFamily="18" charset="0"/>
                <a:cs typeface="Times New Roman" panose="02020603050405020304" pitchFamily="18" charset="0"/>
              </a:rPr>
              <a:t> thực hiện tốt Feature Engineering, mô hình dự đoán có thể nắm bắt được các xu hướng thực tế về giá nhà, nâng cao độ chính xác và khả năng tổng quát hóa khi áp dụng vào dữ liệu mới.</a:t>
            </a:r>
          </a:p>
          <a:p>
            <a:pPr marL="0" indent="0">
              <a:buNone/>
            </a:pP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628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3.2 </a:t>
            </a:r>
            <a:r>
              <a:rPr lang="en-US" sz="1800">
                <a:solidFill>
                  <a:srgbClr val="484237"/>
                </a:solidFill>
                <a:latin typeface="Times New Roman" panose="02020603050405020304" pitchFamily="18" charset="0"/>
                <a:cs typeface="Times New Roman" panose="02020603050405020304" pitchFamily="18" charset="0"/>
              </a:rPr>
              <a:t>–</a:t>
            </a:r>
            <a:r>
              <a:rPr lang="en-US" sz="1800" i="1">
                <a:solidFill>
                  <a:srgbClr val="484237"/>
                </a:solidFill>
                <a:latin typeface="Times New Roman" panose="02020603050405020304" pitchFamily="18" charset="0"/>
                <a:cs typeface="Times New Roman" panose="02020603050405020304" pitchFamily="18" charset="0"/>
              </a:rPr>
              <a:t> Xây dựng đặc trưng:</a:t>
            </a:r>
          </a:p>
          <a:p>
            <a:pPr marL="0" indent="0">
              <a:buNone/>
            </a:pPr>
            <a:r>
              <a:rPr lang="vi-VN" sz="1800">
                <a:solidFill>
                  <a:srgbClr val="484237"/>
                </a:solidFill>
                <a:latin typeface="Times New Roman" panose="02020603050405020304" pitchFamily="18" charset="0"/>
                <a:cs typeface="Times New Roman" panose="02020603050405020304" pitchFamily="18" charset="0"/>
              </a:rPr>
              <a:t>Sau khi kiểm tra và giữ lại các đặc trưng còn chứa giá trị thiếu ở bước trước, chúng tôi tiếp tục thực hiện xây dựng đặc trưng nhằm mở rộng khả năng biểu diễn của dữ liệu và giúp mô hình học máy hiểu rõ hơn về các yếu tố ảnh hưởng đến giá nhà. </a:t>
            </a:r>
            <a:r>
              <a:rPr lang="en-US" sz="1800">
                <a:solidFill>
                  <a:srgbClr val="484237"/>
                </a:solidFill>
                <a:latin typeface="Times New Roman" panose="02020603050405020304" pitchFamily="18" charset="0"/>
                <a:cs typeface="Times New Roman" panose="02020603050405020304" pitchFamily="18" charset="0"/>
              </a:rPr>
              <a:t>Cụ thể, c</a:t>
            </a:r>
            <a:r>
              <a:rPr lang="vi-VN" sz="1800">
                <a:solidFill>
                  <a:srgbClr val="484237"/>
                </a:solidFill>
                <a:latin typeface="Times New Roman" panose="02020603050405020304" pitchFamily="18" charset="0"/>
                <a:cs typeface="Times New Roman" panose="02020603050405020304" pitchFamily="18" charset="0"/>
              </a:rPr>
              <a:t>húng tôi tạo thêm một số đặc trưng tổng hợp mới dựa trên các cột hiện có, phản ánh thông tin tổng quan hơn về diện tích, tuổi nhà và tiện ích của bất động sản, bao gồm:</a:t>
            </a:r>
          </a:p>
          <a:p>
            <a:r>
              <a:rPr lang="vi-VN" sz="1800">
                <a:solidFill>
                  <a:srgbClr val="484237"/>
                </a:solidFill>
                <a:latin typeface="Times New Roman" panose="02020603050405020304" pitchFamily="18" charset="0"/>
                <a:cs typeface="Times New Roman" panose="02020603050405020304" pitchFamily="18" charset="0"/>
              </a:rPr>
              <a:t>houseage – Tuổi của ngôi nhà</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chênh lệch giữa năm bán và năm xây dựng</a:t>
            </a:r>
            <a:r>
              <a:rPr lang="en-US" sz="1800">
                <a:solidFill>
                  <a:srgbClr val="484237"/>
                </a:solidFill>
                <a:latin typeface="Times New Roman" panose="02020603050405020304" pitchFamily="18" charset="0"/>
                <a:cs typeface="Times New Roman" panose="02020603050405020304" pitchFamily="18" charset="0"/>
              </a:rPr>
              <a:t>)</a:t>
            </a:r>
            <a:endParaRPr lang="vi-VN" sz="1800">
              <a:solidFill>
                <a:srgbClr val="484237"/>
              </a:solidFill>
              <a:latin typeface="Times New Roman" panose="02020603050405020304" pitchFamily="18" charset="0"/>
              <a:cs typeface="Times New Roman" panose="02020603050405020304" pitchFamily="18" charset="0"/>
            </a:endParaRPr>
          </a:p>
          <a:p>
            <a:r>
              <a:rPr lang="vi-VN" sz="1800">
                <a:solidFill>
                  <a:srgbClr val="484237"/>
                </a:solidFill>
                <a:latin typeface="Times New Roman" panose="02020603050405020304" pitchFamily="18" charset="0"/>
                <a:cs typeface="Times New Roman" panose="02020603050405020304" pitchFamily="18" charset="0"/>
              </a:rPr>
              <a:t>houseremodelage – Số năm kể từ lần cải tạo hoặc sửa chữa gần nhất đến thời điểm bán.</a:t>
            </a:r>
          </a:p>
          <a:p>
            <a:r>
              <a:rPr lang="vi-VN" sz="1800">
                <a:solidFill>
                  <a:srgbClr val="484237"/>
                </a:solidFill>
                <a:latin typeface="Times New Roman" panose="02020603050405020304" pitchFamily="18" charset="0"/>
                <a:cs typeface="Times New Roman" panose="02020603050405020304" pitchFamily="18" charset="0"/>
              </a:rPr>
              <a:t>totalsf – Tổng diện tích sàn của ngôi nhà</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bao gồm cả tầng 1, tầng 2 và tầng hầm</a:t>
            </a:r>
            <a:r>
              <a:rPr lang="en-US" sz="1800">
                <a:solidFill>
                  <a:srgbClr val="484237"/>
                </a:solidFill>
                <a:latin typeface="Times New Roman" panose="02020603050405020304" pitchFamily="18" charset="0"/>
                <a:cs typeface="Times New Roman" panose="02020603050405020304" pitchFamily="18" charset="0"/>
              </a:rPr>
              <a:t>)</a:t>
            </a:r>
            <a:endParaRPr lang="vi-VN" sz="1800">
              <a:solidFill>
                <a:srgbClr val="484237"/>
              </a:solidFill>
              <a:latin typeface="Times New Roman" panose="02020603050405020304" pitchFamily="18" charset="0"/>
              <a:cs typeface="Times New Roman" panose="02020603050405020304" pitchFamily="18" charset="0"/>
            </a:endParaRPr>
          </a:p>
          <a:p>
            <a:r>
              <a:rPr lang="vi-VN" sz="1800">
                <a:solidFill>
                  <a:srgbClr val="484237"/>
                </a:solidFill>
                <a:latin typeface="Times New Roman" panose="02020603050405020304" pitchFamily="18" charset="0"/>
                <a:cs typeface="Times New Roman" panose="02020603050405020304" pitchFamily="18" charset="0"/>
              </a:rPr>
              <a:t>totalarea – Tổng diện tích sử dụng (diện tích sàn ở + tầng hầm).</a:t>
            </a:r>
          </a:p>
          <a:p>
            <a:r>
              <a:rPr lang="vi-VN" sz="1800">
                <a:solidFill>
                  <a:srgbClr val="484237"/>
                </a:solidFill>
                <a:latin typeface="Times New Roman" panose="02020603050405020304" pitchFamily="18" charset="0"/>
                <a:cs typeface="Times New Roman" panose="02020603050405020304" pitchFamily="18" charset="0"/>
              </a:rPr>
              <a:t>totalbath – Tổng số lượng phòng tắm (tính cả tầng hầm, quy đổi hợp lý giữa full và half bath).</a:t>
            </a:r>
          </a:p>
          <a:p>
            <a:r>
              <a:rPr lang="vi-VN" sz="1800">
                <a:solidFill>
                  <a:srgbClr val="484237"/>
                </a:solidFill>
                <a:latin typeface="Times New Roman" panose="02020603050405020304" pitchFamily="18" charset="0"/>
                <a:cs typeface="Times New Roman" panose="02020603050405020304" pitchFamily="18" charset="0"/>
              </a:rPr>
              <a:t>totalporchsf – Tổng diện tích các khu hiên và sân ngoài trời (porch, 3-season porch, enclosed porch, screen porch).</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a:solidFill>
                  <a:srgbClr val="484237"/>
                </a:solidFill>
                <a:latin typeface="Times New Roman" panose="02020603050405020304" pitchFamily="18" charset="0"/>
                <a:cs typeface="Times New Roman" panose="02020603050405020304" pitchFamily="18" charset="0"/>
              </a:rPr>
              <a:t> </a:t>
            </a:r>
            <a:r>
              <a:rPr lang="vi-VN" sz="1800" i="1">
                <a:solidFill>
                  <a:srgbClr val="484237"/>
                </a:solidFill>
                <a:latin typeface="Times New Roman" panose="02020603050405020304" pitchFamily="18" charset="0"/>
                <a:cs typeface="Times New Roman" panose="02020603050405020304" pitchFamily="18" charset="0"/>
              </a:rPr>
              <a:t>Việc bổ sung các đặc trưng này giúp mô hình có thể khai thác sâu hơn các yếu tố cấu trúc và tiện ích của ngôi nhà, từ đó nâng cao độ chính xác trong dự đoán giá bán</a:t>
            </a:r>
            <a:r>
              <a:rPr lang="vi-VN" sz="1800">
                <a:solidFill>
                  <a:srgbClr val="484237"/>
                </a:solidFill>
                <a:latin typeface="Times New Roman" panose="02020603050405020304" pitchFamily="18" charset="0"/>
                <a:cs typeface="Times New Roman" panose="02020603050405020304" pitchFamily="18" charset="0"/>
              </a:rPr>
              <a:t>.</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547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3.2</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Xây dựng đặc trưng:</a:t>
            </a:r>
          </a:p>
          <a:p>
            <a:pPr marL="0" indent="0">
              <a:buNone/>
            </a:pP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 Đặc trưng </a:t>
            </a:r>
            <a:r>
              <a:rPr lang="vi-VN" sz="1800" i="1">
                <a:solidFill>
                  <a:srgbClr val="484237"/>
                </a:solidFill>
                <a:latin typeface="Times New Roman" panose="02020603050405020304" pitchFamily="18" charset="0"/>
                <a:cs typeface="Times New Roman" panose="02020603050405020304" pitchFamily="18" charset="0"/>
              </a:rPr>
              <a:t>houseage</a:t>
            </a:r>
            <a:r>
              <a:rPr lang="en-US" sz="1800" i="1">
                <a:solidFill>
                  <a:srgbClr val="484237"/>
                </a:solidFill>
                <a:latin typeface="Times New Roman" panose="02020603050405020304" pitchFamily="18" charset="0"/>
                <a:cs typeface="Times New Roman" panose="02020603050405020304" pitchFamily="18" charset="0"/>
              </a:rPr>
              <a:t>: </a:t>
            </a:r>
          </a:p>
          <a:p>
            <a:pPr marL="0" indent="0">
              <a:buNone/>
            </a:pPr>
            <a:r>
              <a:rPr lang="vi-VN" sz="1800">
                <a:solidFill>
                  <a:srgbClr val="484237"/>
                </a:solidFill>
                <a:latin typeface="Times New Roman" panose="02020603050405020304" pitchFamily="18" charset="0"/>
                <a:cs typeface="Times New Roman" panose="02020603050405020304" pitchFamily="18" charset="0"/>
              </a:rPr>
              <a:t>Đặc trưng houseage </a:t>
            </a:r>
            <a:r>
              <a:rPr lang="en-US" sz="1800">
                <a:solidFill>
                  <a:srgbClr val="484237"/>
                </a:solidFill>
                <a:latin typeface="Times New Roman" panose="02020603050405020304" pitchFamily="18" charset="0"/>
                <a:cs typeface="Times New Roman" panose="02020603050405020304" pitchFamily="18" charset="0"/>
              </a:rPr>
              <a:t>(House Age) </a:t>
            </a:r>
            <a:r>
              <a:rPr lang="vi-VN" sz="1800">
                <a:solidFill>
                  <a:srgbClr val="484237"/>
                </a:solidFill>
                <a:latin typeface="Times New Roman" panose="02020603050405020304" pitchFamily="18" charset="0"/>
                <a:cs typeface="Times New Roman" panose="02020603050405020304" pitchFamily="18" charset="0"/>
              </a:rPr>
              <a:t>được tạo ra nhằm biểu diễn tuổi của ngôi nhà tại thời điểm bán, giúp mô hình nhận biết rõ hơn mối quan hệ giữa thời gian tồn tại của ngôi nhà và giá bán.</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Đặc trưng này được tính bằng chênh lệch giữa năm bán (YrSold) và năm xây dựng (YearBuilt).</a:t>
            </a:r>
          </a:p>
          <a:p>
            <a:pPr marL="0" indent="0">
              <a:buNone/>
            </a:pPr>
            <a:r>
              <a:rPr lang="en-US" sz="1600" i="1">
                <a:solidFill>
                  <a:srgbClr val="484237"/>
                </a:solidFill>
                <a:latin typeface="Times New Roman" panose="02020603050405020304" pitchFamily="18" charset="0"/>
                <a:cs typeface="Times New Roman" panose="02020603050405020304" pitchFamily="18" charset="0"/>
              </a:rPr>
              <a:t>Ví dụ: M</a:t>
            </a:r>
            <a:r>
              <a:rPr lang="vi-VN" sz="1600" i="1">
                <a:solidFill>
                  <a:srgbClr val="484237"/>
                </a:solidFill>
                <a:latin typeface="Times New Roman" panose="02020603050405020304" pitchFamily="18" charset="0"/>
                <a:cs typeface="Times New Roman" panose="02020603050405020304" pitchFamily="18" charset="0"/>
              </a:rPr>
              <a:t>ột ngôi nhà được xây năm 2000 và bán năm 2010 → houseage = 10.</a:t>
            </a:r>
            <a:endParaRPr lang="en-US" sz="1600" i="1">
              <a:solidFill>
                <a:srgbClr val="484237"/>
              </a:solidFill>
              <a:latin typeface="Times New Roman" panose="02020603050405020304" pitchFamily="18" charset="0"/>
              <a:cs typeface="Times New Roman" panose="02020603050405020304" pitchFamily="18" charset="0"/>
            </a:endParaRPr>
          </a:p>
          <a:p>
            <a:pPr marL="0" indent="0">
              <a:buNone/>
            </a:pP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a:t>
            </a:r>
            <a:r>
              <a:rPr lang="vi-VN" sz="1800" i="1">
                <a:solidFill>
                  <a:srgbClr val="484237"/>
                </a:solidFill>
                <a:latin typeface="Times New Roman" panose="02020603050405020304" pitchFamily="18" charset="0"/>
                <a:cs typeface="Times New Roman" panose="02020603050405020304" pitchFamily="18" charset="0"/>
              </a:rPr>
              <a:t>Chỉ số này phản ánh mức độ cũ/mới của ngôi nhà, yếu tố ảnh hưởng trực tiếp đến giá trị thị trường.</a:t>
            </a:r>
            <a:endParaRPr lang="en-US" sz="1800" i="1">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39D2602-C08B-4F54-9B2E-023B33771589}"/>
              </a:ext>
            </a:extLst>
          </p:cNvPr>
          <p:cNvPicPr>
            <a:picLocks noChangeAspect="1"/>
          </p:cNvPicPr>
          <p:nvPr/>
        </p:nvPicPr>
        <p:blipFill rotWithShape="1">
          <a:blip r:embed="rId2"/>
          <a:srcRect r="11785"/>
          <a:stretch/>
        </p:blipFill>
        <p:spPr>
          <a:xfrm>
            <a:off x="838200" y="3559704"/>
            <a:ext cx="10515601" cy="997791"/>
          </a:xfrm>
          <a:prstGeom prst="rect">
            <a:avLst/>
          </a:prstGeom>
        </p:spPr>
      </p:pic>
    </p:spTree>
    <p:extLst>
      <p:ext uri="{BB962C8B-B14F-4D97-AF65-F5344CB8AC3E}">
        <p14:creationId xmlns:p14="http://schemas.microsoft.com/office/powerpoint/2010/main" val="2517999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3.2</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Xây dựng đặc trưng:</a:t>
            </a:r>
          </a:p>
          <a:p>
            <a:pPr marL="0" indent="0">
              <a:buNone/>
            </a:pP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 Đặc trưng </a:t>
            </a:r>
            <a:r>
              <a:rPr lang="vi-VN" sz="1800" i="1">
                <a:solidFill>
                  <a:srgbClr val="484237"/>
                </a:solidFill>
                <a:latin typeface="Times New Roman" panose="02020603050405020304" pitchFamily="18" charset="0"/>
                <a:cs typeface="Times New Roman" panose="02020603050405020304" pitchFamily="18" charset="0"/>
              </a:rPr>
              <a:t>houseremodelage</a:t>
            </a:r>
            <a:r>
              <a:rPr lang="en-US" sz="1800" i="1">
                <a:solidFill>
                  <a:srgbClr val="484237"/>
                </a:solidFill>
                <a:latin typeface="Times New Roman" panose="02020603050405020304" pitchFamily="18" charset="0"/>
                <a:cs typeface="Times New Roman" panose="02020603050405020304" pitchFamily="18" charset="0"/>
              </a:rPr>
              <a:t>: </a:t>
            </a:r>
          </a:p>
          <a:p>
            <a:pPr marL="0" indent="0">
              <a:buNone/>
            </a:pPr>
            <a:r>
              <a:rPr lang="vi-VN" sz="1800">
                <a:solidFill>
                  <a:srgbClr val="484237"/>
                </a:solidFill>
                <a:latin typeface="Times New Roman" panose="02020603050405020304" pitchFamily="18" charset="0"/>
                <a:cs typeface="Times New Roman" panose="02020603050405020304" pitchFamily="18" charset="0"/>
              </a:rPr>
              <a:t>Đặc trưng houseremodelage </a:t>
            </a:r>
            <a:r>
              <a:rPr lang="en-US" sz="1800">
                <a:solidFill>
                  <a:srgbClr val="484237"/>
                </a:solidFill>
                <a:latin typeface="Times New Roman" panose="02020603050405020304" pitchFamily="18" charset="0"/>
                <a:cs typeface="Times New Roman" panose="02020603050405020304" pitchFamily="18" charset="0"/>
              </a:rPr>
              <a:t>(House Remodel Age) </a:t>
            </a:r>
            <a:r>
              <a:rPr lang="vi-VN" sz="1800">
                <a:solidFill>
                  <a:srgbClr val="484237"/>
                </a:solidFill>
                <a:latin typeface="Times New Roman" panose="02020603050405020304" pitchFamily="18" charset="0"/>
                <a:cs typeface="Times New Roman" panose="02020603050405020304" pitchFamily="18" charset="0"/>
              </a:rPr>
              <a:t>được tạo ra nhằm thể hiện số năm kể từ khi ngôi nhà được sửa chữa hoặc cải tạo gần nhất cho đến thời điểm bán</a:t>
            </a:r>
            <a:r>
              <a:rPr lang="en-US" sz="1800">
                <a:solidFill>
                  <a:srgbClr val="484237"/>
                </a:solidFill>
                <a:latin typeface="Times New Roman" panose="02020603050405020304" pitchFamily="18" charset="0"/>
                <a:cs typeface="Times New Roman" panose="02020603050405020304" pitchFamily="18" charset="0"/>
              </a:rPr>
              <a:t>, y</a:t>
            </a:r>
            <a:r>
              <a:rPr lang="vi-VN" sz="1800">
                <a:solidFill>
                  <a:srgbClr val="484237"/>
                </a:solidFill>
                <a:latin typeface="Times New Roman" panose="02020603050405020304" pitchFamily="18" charset="0"/>
                <a:cs typeface="Times New Roman" panose="02020603050405020304" pitchFamily="18" charset="0"/>
              </a:rPr>
              <a:t>ếu tố này giúp mô hình đánh giá mức độ xuống cấp của công trình và ảnh hưởng của việc cải tạo đến giá trị bán lại của ngôi nhà.</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Đặc trưng được tính bằng hiệu giữa năm bán (YrSold) và năm sửa chữa gần nhất (YearRemodAdd).</a:t>
            </a:r>
          </a:p>
          <a:p>
            <a:pPr marL="0" indent="0">
              <a:buNone/>
            </a:pPr>
            <a:r>
              <a:rPr lang="vi-VN" sz="1600" i="1">
                <a:solidFill>
                  <a:srgbClr val="484237"/>
                </a:solidFill>
                <a:latin typeface="Times New Roman" panose="02020603050405020304" pitchFamily="18" charset="0"/>
                <a:cs typeface="Times New Roman" panose="02020603050405020304" pitchFamily="18" charset="0"/>
              </a:rPr>
              <a:t>Ví dụ: nếu ngôi nhà được cải tạo năm 2005 và bán năm 2010 → houseremodelage = 5.</a:t>
            </a:r>
          </a:p>
          <a:p>
            <a:pPr marL="0" indent="0">
              <a:buNone/>
            </a:pP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a:t>
            </a:r>
            <a:r>
              <a:rPr lang="vi-VN" sz="1800" i="1">
                <a:solidFill>
                  <a:srgbClr val="484237"/>
                </a:solidFill>
                <a:latin typeface="Times New Roman" panose="02020603050405020304" pitchFamily="18" charset="0"/>
                <a:cs typeface="Times New Roman" panose="02020603050405020304" pitchFamily="18" charset="0"/>
              </a:rPr>
              <a:t>ặc trưng houseremodelage giúp mô hình hiểu rõ hơn tác động của việc cải tạo, sửa chữa đến giá bán, đồng thời hỗ trợ việc phân tích độ bền và chất lượng công trình theo thời gian.</a:t>
            </a:r>
            <a:endParaRPr lang="en-US" sz="1800" i="1">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28A17E0-7FA8-4AA3-9BA0-C9283976928F}"/>
              </a:ext>
            </a:extLst>
          </p:cNvPr>
          <p:cNvPicPr>
            <a:picLocks noChangeAspect="1"/>
          </p:cNvPicPr>
          <p:nvPr/>
        </p:nvPicPr>
        <p:blipFill rotWithShape="1">
          <a:blip r:embed="rId2"/>
          <a:srcRect r="11785"/>
          <a:stretch/>
        </p:blipFill>
        <p:spPr>
          <a:xfrm>
            <a:off x="838198" y="3750204"/>
            <a:ext cx="10515601" cy="994110"/>
          </a:xfrm>
          <a:prstGeom prst="rect">
            <a:avLst/>
          </a:prstGeom>
        </p:spPr>
      </p:pic>
    </p:spTree>
    <p:extLst>
      <p:ext uri="{BB962C8B-B14F-4D97-AF65-F5344CB8AC3E}">
        <p14:creationId xmlns:p14="http://schemas.microsoft.com/office/powerpoint/2010/main" val="2546919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3.2</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Xây dựng đặc trưng:</a:t>
            </a:r>
          </a:p>
          <a:p>
            <a:pPr marL="0" indent="0">
              <a:buNone/>
            </a:pP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 Đặc trưng </a:t>
            </a:r>
            <a:r>
              <a:rPr lang="en-US" sz="1800" i="1">
                <a:solidFill>
                  <a:srgbClr val="484237"/>
                </a:solidFill>
                <a:latin typeface="Times New Roman" panose="02020603050405020304" pitchFamily="18" charset="0"/>
                <a:cs typeface="Times New Roman" panose="02020603050405020304" pitchFamily="18" charset="0"/>
              </a:rPr>
              <a:t>totalsf: </a:t>
            </a:r>
          </a:p>
          <a:p>
            <a:pPr marL="0" indent="0">
              <a:buNone/>
            </a:pPr>
            <a:r>
              <a:rPr lang="vi-VN" sz="1800">
                <a:solidFill>
                  <a:srgbClr val="484237"/>
                </a:solidFill>
                <a:latin typeface="Times New Roman" panose="02020603050405020304" pitchFamily="18" charset="0"/>
                <a:cs typeface="Times New Roman" panose="02020603050405020304" pitchFamily="18" charset="0"/>
              </a:rPr>
              <a:t>Đặc trưng totalsf</a:t>
            </a:r>
            <a:r>
              <a:rPr lang="en-US" sz="1800">
                <a:solidFill>
                  <a:srgbClr val="484237"/>
                </a:solidFill>
                <a:latin typeface="Times New Roman" panose="02020603050405020304" pitchFamily="18" charset="0"/>
                <a:cs typeface="Times New Roman" panose="02020603050405020304" pitchFamily="18" charset="0"/>
              </a:rPr>
              <a:t> (Total - Square Feet)</a:t>
            </a:r>
            <a:r>
              <a:rPr lang="vi-VN" sz="1800">
                <a:solidFill>
                  <a:srgbClr val="484237"/>
                </a:solidFill>
                <a:latin typeface="Times New Roman" panose="02020603050405020304" pitchFamily="18" charset="0"/>
                <a:cs typeface="Times New Roman" panose="02020603050405020304" pitchFamily="18" charset="0"/>
              </a:rPr>
              <a:t> được tạo ra nhằm phản ánh tổng diện tích sàn có thể sử dụng trong ngôi nhà, bao gồm cả tầng 1, tầng 2 và phần tầng hầm đã hoàn thiện. Đây là một chỉ số quan trọng trong việc đánh giá quy mô và giá trị tổng thể của bất động sản.</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Đặc trưng totalsf giúp tăng khả năng mô hình nắm bắt quy mô vật lý của ngôi nhà một cách tổng quát hơn</a:t>
            </a:r>
          </a:p>
          <a:p>
            <a:pPr marL="0" indent="0">
              <a:buNone/>
            </a:pP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B222117-54F8-47C3-B346-7E2E56F399F1}"/>
              </a:ext>
            </a:extLst>
          </p:cNvPr>
          <p:cNvPicPr>
            <a:picLocks noChangeAspect="1"/>
          </p:cNvPicPr>
          <p:nvPr/>
        </p:nvPicPr>
        <p:blipFill rotWithShape="1">
          <a:blip r:embed="rId2"/>
          <a:srcRect r="11785"/>
          <a:stretch/>
        </p:blipFill>
        <p:spPr>
          <a:xfrm>
            <a:off x="838200" y="3178966"/>
            <a:ext cx="10515601" cy="2020576"/>
          </a:xfrm>
          <a:prstGeom prst="rect">
            <a:avLst/>
          </a:prstGeom>
        </p:spPr>
      </p:pic>
    </p:spTree>
    <p:extLst>
      <p:ext uri="{BB962C8B-B14F-4D97-AF65-F5344CB8AC3E}">
        <p14:creationId xmlns:p14="http://schemas.microsoft.com/office/powerpoint/2010/main" val="2249864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3.2</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Xây dựng đặc trưng:</a:t>
            </a:r>
          </a:p>
          <a:p>
            <a:pPr marL="0" indent="0">
              <a:buNone/>
            </a:pP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 Đặc trưng </a:t>
            </a:r>
            <a:r>
              <a:rPr lang="en-US" sz="1800" i="1">
                <a:solidFill>
                  <a:srgbClr val="484237"/>
                </a:solidFill>
                <a:latin typeface="Times New Roman" panose="02020603050405020304" pitchFamily="18" charset="0"/>
                <a:cs typeface="Times New Roman" panose="02020603050405020304" pitchFamily="18" charset="0"/>
              </a:rPr>
              <a:t>totalarea: </a:t>
            </a:r>
          </a:p>
          <a:p>
            <a:pPr marL="0" indent="0">
              <a:buNone/>
            </a:pPr>
            <a:r>
              <a:rPr lang="vi-VN" sz="1800">
                <a:solidFill>
                  <a:srgbClr val="484237"/>
                </a:solidFill>
                <a:latin typeface="Times New Roman" panose="02020603050405020304" pitchFamily="18" charset="0"/>
                <a:cs typeface="Times New Roman" panose="02020603050405020304" pitchFamily="18" charset="0"/>
              </a:rPr>
              <a:t>Đặc trưng totalarea</a:t>
            </a:r>
            <a:r>
              <a:rPr lang="en-US" sz="1800">
                <a:solidFill>
                  <a:srgbClr val="484237"/>
                </a:solidFill>
                <a:latin typeface="Times New Roman" panose="02020603050405020304" pitchFamily="18" charset="0"/>
                <a:cs typeface="Times New Roman" panose="02020603050405020304" pitchFamily="18" charset="0"/>
              </a:rPr>
              <a:t> (Total Area)</a:t>
            </a:r>
            <a:r>
              <a:rPr lang="vi-VN" sz="1800">
                <a:solidFill>
                  <a:srgbClr val="484237"/>
                </a:solidFill>
                <a:latin typeface="Times New Roman" panose="02020603050405020304" pitchFamily="18" charset="0"/>
                <a:cs typeface="Times New Roman" panose="02020603050405020304" pitchFamily="18" charset="0"/>
              </a:rPr>
              <a:t> được xây dựng nhằm phản ánh tổng diện tích sử dụng của toàn bộ ngôi nhà, bao gồm cả diện tích ở (</a:t>
            </a:r>
            <a:r>
              <a:rPr lang="en-US" sz="1800">
                <a:solidFill>
                  <a:srgbClr val="484237"/>
                </a:solidFill>
                <a:latin typeface="Times New Roman" panose="02020603050405020304" pitchFamily="18" charset="0"/>
                <a:cs typeface="Times New Roman" panose="02020603050405020304" pitchFamily="18" charset="0"/>
              </a:rPr>
              <a:t>GrLivArea</a:t>
            </a:r>
            <a:r>
              <a:rPr lang="vi-VN" sz="1800">
                <a:solidFill>
                  <a:srgbClr val="484237"/>
                </a:solidFill>
                <a:latin typeface="Times New Roman" panose="02020603050405020304" pitchFamily="18" charset="0"/>
                <a:cs typeface="Times New Roman" panose="02020603050405020304" pitchFamily="18" charset="0"/>
              </a:rPr>
              <a:t>) và diện tích tầng hầm (</a:t>
            </a:r>
            <a:r>
              <a:rPr lang="en-US" sz="1800">
                <a:solidFill>
                  <a:srgbClr val="484237"/>
                </a:solidFill>
                <a:latin typeface="Times New Roman" panose="02020603050405020304" pitchFamily="18" charset="0"/>
                <a:cs typeface="Times New Roman" panose="02020603050405020304" pitchFamily="18" charset="0"/>
              </a:rPr>
              <a:t>TotalBsmtSF</a:t>
            </a:r>
            <a:r>
              <a:rPr lang="vi-VN" sz="1800">
                <a:solidFill>
                  <a:srgbClr val="484237"/>
                </a:solidFill>
                <a:latin typeface="Times New Roman" panose="02020603050405020304" pitchFamily="18" charset="0"/>
                <a:cs typeface="Times New Roman" panose="02020603050405020304" pitchFamily="18" charset="0"/>
              </a:rPr>
              <a:t>).</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Đây là một đặc trưng có giá trị cao trong mô hình dự đoán vì nó thể hiện quy mô thực tế của không gian sinh hoạt và tiện ích bổ sung</a:t>
            </a:r>
            <a:r>
              <a:rPr lang="en-US" sz="1800">
                <a:solidFill>
                  <a:srgbClr val="484237"/>
                </a:solidFill>
                <a:latin typeface="Times New Roman" panose="02020603050405020304" pitchFamily="18" charset="0"/>
                <a:cs typeface="Times New Roman" panose="02020603050405020304" pitchFamily="18" charset="0"/>
              </a:rPr>
              <a:t>.</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a:t>
            </a:r>
            <a:r>
              <a:rPr lang="vi-VN" sz="1800" i="1">
                <a:solidFill>
                  <a:srgbClr val="484237"/>
                </a:solidFill>
                <a:latin typeface="Times New Roman" panose="02020603050405020304" pitchFamily="18" charset="0"/>
                <a:cs typeface="Times New Roman" panose="02020603050405020304" pitchFamily="18" charset="0"/>
              </a:rPr>
              <a:t>ặc trưng totalarea giúp tăng khả năng mô hình hóa mối quan hệ giữa quy mô tổng thể và giá bán, thêm góc nhìn thực tế về không gian sống của ngôi nhà.</a:t>
            </a:r>
            <a:endParaRPr lang="en-US" sz="1800" i="1">
              <a:solidFill>
                <a:srgbClr val="484237"/>
              </a:solidFill>
              <a:latin typeface="Times New Roman" panose="02020603050405020304" pitchFamily="18" charset="0"/>
              <a:cs typeface="Times New Roman" panose="02020603050405020304" pitchFamily="18" charset="0"/>
            </a:endParaRPr>
          </a:p>
          <a:p>
            <a:pPr marL="0" indent="0">
              <a:buNone/>
            </a:pP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D84624-3911-4F6F-8497-A380F93113F7}"/>
              </a:ext>
            </a:extLst>
          </p:cNvPr>
          <p:cNvPicPr>
            <a:picLocks noChangeAspect="1"/>
          </p:cNvPicPr>
          <p:nvPr/>
        </p:nvPicPr>
        <p:blipFill rotWithShape="1">
          <a:blip r:embed="rId2"/>
          <a:srcRect r="11785"/>
          <a:stretch/>
        </p:blipFill>
        <p:spPr>
          <a:xfrm>
            <a:off x="838200" y="3183888"/>
            <a:ext cx="10515601" cy="2010265"/>
          </a:xfrm>
          <a:prstGeom prst="rect">
            <a:avLst/>
          </a:prstGeom>
        </p:spPr>
      </p:pic>
    </p:spTree>
    <p:extLst>
      <p:ext uri="{BB962C8B-B14F-4D97-AF65-F5344CB8AC3E}">
        <p14:creationId xmlns:p14="http://schemas.microsoft.com/office/powerpoint/2010/main" val="373717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560906"/>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3.2</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Xây dựng đặc trưng:</a:t>
            </a:r>
          </a:p>
          <a:p>
            <a:pPr marL="0" indent="0">
              <a:buNone/>
            </a:pP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 Đặc trưng </a:t>
            </a:r>
            <a:r>
              <a:rPr lang="en-US" sz="1800" i="1">
                <a:solidFill>
                  <a:srgbClr val="484237"/>
                </a:solidFill>
                <a:latin typeface="Times New Roman" panose="02020603050405020304" pitchFamily="18" charset="0"/>
                <a:cs typeface="Times New Roman" panose="02020603050405020304" pitchFamily="18" charset="0"/>
              </a:rPr>
              <a:t>totalbath: </a:t>
            </a:r>
          </a:p>
          <a:p>
            <a:pPr marL="0" indent="0">
              <a:buNone/>
            </a:pPr>
            <a:r>
              <a:rPr lang="vi-VN" sz="1800">
                <a:solidFill>
                  <a:srgbClr val="484237"/>
                </a:solidFill>
                <a:latin typeface="Times New Roman" panose="02020603050405020304" pitchFamily="18" charset="0"/>
                <a:cs typeface="Times New Roman" panose="02020603050405020304" pitchFamily="18" charset="0"/>
              </a:rPr>
              <a:t>Đặc trưng totalbath</a:t>
            </a:r>
            <a:r>
              <a:rPr lang="en-US" sz="1800">
                <a:solidFill>
                  <a:srgbClr val="484237"/>
                </a:solidFill>
                <a:latin typeface="Times New Roman" panose="02020603050405020304" pitchFamily="18" charset="0"/>
                <a:cs typeface="Times New Roman" panose="02020603050405020304" pitchFamily="18" charset="0"/>
              </a:rPr>
              <a:t> (Total Bath)</a:t>
            </a:r>
            <a:r>
              <a:rPr lang="vi-VN" sz="1800">
                <a:solidFill>
                  <a:srgbClr val="484237"/>
                </a:solidFill>
                <a:latin typeface="Times New Roman" panose="02020603050405020304" pitchFamily="18" charset="0"/>
                <a:cs typeface="Times New Roman" panose="02020603050405020304" pitchFamily="18" charset="0"/>
              </a:rPr>
              <a:t> được tạo ra nhằm biểu diễn tổng số phòng tắm có trong toàn bộ ngôi nhà, bao gồm cả phòng tắm chính (</a:t>
            </a:r>
            <a:r>
              <a:rPr lang="en-US" sz="1800">
                <a:solidFill>
                  <a:srgbClr val="484237"/>
                </a:solidFill>
                <a:latin typeface="Times New Roman" panose="02020603050405020304" pitchFamily="18" charset="0"/>
                <a:cs typeface="Times New Roman" panose="02020603050405020304" pitchFamily="18" charset="0"/>
              </a:rPr>
              <a:t>F</a:t>
            </a:r>
            <a:r>
              <a:rPr lang="vi-VN" sz="1800">
                <a:solidFill>
                  <a:srgbClr val="484237"/>
                </a:solidFill>
                <a:latin typeface="Times New Roman" panose="02020603050405020304" pitchFamily="18" charset="0"/>
                <a:cs typeface="Times New Roman" panose="02020603050405020304" pitchFamily="18" charset="0"/>
              </a:rPr>
              <a:t>ull</a:t>
            </a:r>
            <a:r>
              <a:rPr lang="en-US" sz="1800">
                <a:solidFill>
                  <a:srgbClr val="484237"/>
                </a:solidFill>
                <a:latin typeface="Times New Roman" panose="02020603050405020304" pitchFamily="18" charset="0"/>
                <a:cs typeface="Times New Roman" panose="02020603050405020304" pitchFamily="18" charset="0"/>
              </a:rPr>
              <a:t>B</a:t>
            </a:r>
            <a:r>
              <a:rPr lang="vi-VN" sz="1800">
                <a:solidFill>
                  <a:srgbClr val="484237"/>
                </a:solidFill>
                <a:latin typeface="Times New Roman" panose="02020603050405020304" pitchFamily="18" charset="0"/>
                <a:cs typeface="Times New Roman" panose="02020603050405020304" pitchFamily="18" charset="0"/>
              </a:rPr>
              <a:t>ath) và phòng tắm phụ (</a:t>
            </a:r>
            <a:r>
              <a:rPr lang="en-US" sz="1800">
                <a:solidFill>
                  <a:srgbClr val="484237"/>
                </a:solidFill>
                <a:latin typeface="Times New Roman" panose="02020603050405020304" pitchFamily="18" charset="0"/>
                <a:cs typeface="Times New Roman" panose="02020603050405020304" pitchFamily="18" charset="0"/>
              </a:rPr>
              <a:t>H</a:t>
            </a:r>
            <a:r>
              <a:rPr lang="vi-VN" sz="1800">
                <a:solidFill>
                  <a:srgbClr val="484237"/>
                </a:solidFill>
                <a:latin typeface="Times New Roman" panose="02020603050405020304" pitchFamily="18" charset="0"/>
                <a:cs typeface="Times New Roman" panose="02020603050405020304" pitchFamily="18" charset="0"/>
              </a:rPr>
              <a:t>alf</a:t>
            </a:r>
            <a:r>
              <a:rPr lang="en-US" sz="1800">
                <a:solidFill>
                  <a:srgbClr val="484237"/>
                </a:solidFill>
                <a:latin typeface="Times New Roman" panose="02020603050405020304" pitchFamily="18" charset="0"/>
                <a:cs typeface="Times New Roman" panose="02020603050405020304" pitchFamily="18" charset="0"/>
              </a:rPr>
              <a:t>B</a:t>
            </a:r>
            <a:r>
              <a:rPr lang="vi-VN" sz="1800">
                <a:solidFill>
                  <a:srgbClr val="484237"/>
                </a:solidFill>
                <a:latin typeface="Times New Roman" panose="02020603050405020304" pitchFamily="18" charset="0"/>
                <a:cs typeface="Times New Roman" panose="02020603050405020304" pitchFamily="18" charset="0"/>
              </a:rPr>
              <a:t>ath) ở cả tầng ở và tầng hầm</a:t>
            </a:r>
            <a:r>
              <a:rPr lang="en-US" sz="1800">
                <a:solidFill>
                  <a:srgbClr val="484237"/>
                </a:solidFill>
                <a:latin typeface="Times New Roman" panose="02020603050405020304" pitchFamily="18" charset="0"/>
                <a:cs typeface="Times New Roman" panose="02020603050405020304" pitchFamily="18" charset="0"/>
              </a:rPr>
              <a:t> (Bsmt)</a:t>
            </a:r>
            <a:r>
              <a:rPr lang="vi-VN" sz="1800">
                <a:solidFill>
                  <a:srgbClr val="484237"/>
                </a:solidFill>
                <a:latin typeface="Times New Roman" panose="02020603050405020304" pitchFamily="18" charset="0"/>
                <a:cs typeface="Times New Roman" panose="02020603050405020304" pitchFamily="18" charset="0"/>
              </a:rPr>
              <a:t>.</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Đây là một trong những yếu tố tiện ích quan trọng, góp phần phản ánh mức độ tiện nghi và khả năng phục vụ sinh hoạt</a:t>
            </a:r>
            <a:r>
              <a:rPr lang="en-US" sz="1800">
                <a:solidFill>
                  <a:srgbClr val="484237"/>
                </a:solidFill>
                <a:latin typeface="Times New Roman" panose="02020603050405020304" pitchFamily="18" charset="0"/>
                <a:cs typeface="Times New Roman" panose="02020603050405020304" pitchFamily="18" charset="0"/>
              </a:rPr>
              <a:t> cá nhân</a:t>
            </a:r>
            <a:r>
              <a:rPr lang="vi-VN" sz="1800">
                <a:solidFill>
                  <a:srgbClr val="484237"/>
                </a:solidFill>
                <a:latin typeface="Times New Roman" panose="02020603050405020304" pitchFamily="18" charset="0"/>
                <a:cs typeface="Times New Roman" panose="02020603050405020304" pitchFamily="18" charset="0"/>
              </a:rPr>
              <a:t> của ngôi nhà.</a:t>
            </a:r>
            <a:r>
              <a:rPr lang="en-US" sz="1800">
                <a:solidFill>
                  <a:srgbClr val="484237"/>
                </a:solidFill>
                <a:latin typeface="Times New Roman" panose="02020603050405020304" pitchFamily="18" charset="0"/>
                <a:cs typeface="Times New Roman" panose="02020603050405020304" pitchFamily="18" charset="0"/>
              </a:rPr>
              <a:t> </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en-US" sz="1400" i="1">
                <a:solidFill>
                  <a:srgbClr val="484237"/>
                </a:solidFill>
                <a:latin typeface="Times New Roman" panose="02020603050405020304" pitchFamily="18" charset="0"/>
                <a:cs typeface="Times New Roman" panose="02020603050405020304" pitchFamily="18" charset="0"/>
              </a:rPr>
              <a:t>*</a:t>
            </a:r>
            <a:r>
              <a:rPr lang="vi-VN" sz="1400" i="1">
                <a:solidFill>
                  <a:srgbClr val="484237"/>
                </a:solidFill>
                <a:latin typeface="Times New Roman" panose="02020603050405020304" pitchFamily="18" charset="0"/>
                <a:cs typeface="Times New Roman" panose="02020603050405020304" pitchFamily="18" charset="0"/>
              </a:rPr>
              <a:t>trong đó mỗi half bath được quy đổi thành 0.5 để phản ánh đúng công năng sử dụng thực tế</a:t>
            </a:r>
            <a:endParaRPr lang="en-US"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a:t>
            </a:r>
            <a:r>
              <a:rPr lang="vi-VN" sz="1800" i="1">
                <a:solidFill>
                  <a:srgbClr val="484237"/>
                </a:solidFill>
                <a:latin typeface="Times New Roman" panose="02020603050405020304" pitchFamily="18" charset="0"/>
                <a:cs typeface="Times New Roman" panose="02020603050405020304" pitchFamily="18" charset="0"/>
              </a:rPr>
              <a:t>ặc trưng totalbath giúp mô hình nắm bắt được yếu tố tiện nghi trong sinh hoạt</a:t>
            </a:r>
            <a:r>
              <a:rPr lang="en-US" sz="1800" i="1">
                <a:solidFill>
                  <a:srgbClr val="484237"/>
                </a:solidFill>
                <a:latin typeface="Times New Roman" panose="02020603050405020304" pitchFamily="18" charset="0"/>
                <a:cs typeface="Times New Roman" panose="02020603050405020304" pitchFamily="18" charset="0"/>
              </a:rPr>
              <a:t> tốt hơn, tổng quan hơn</a:t>
            </a:r>
            <a:r>
              <a:rPr lang="vi-VN" sz="1800" i="1">
                <a:solidFill>
                  <a:srgbClr val="484237"/>
                </a:solidFill>
                <a:latin typeface="Times New Roman" panose="02020603050405020304" pitchFamily="18" charset="0"/>
                <a:cs typeface="Times New Roman" panose="02020603050405020304" pitchFamily="18" charset="0"/>
              </a:rPr>
              <a:t> </a:t>
            </a: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98C504A-D1C7-41EA-8B4D-B2F976EEAC17}"/>
              </a:ext>
            </a:extLst>
          </p:cNvPr>
          <p:cNvPicPr>
            <a:picLocks noChangeAspect="1"/>
          </p:cNvPicPr>
          <p:nvPr/>
        </p:nvPicPr>
        <p:blipFill rotWithShape="1">
          <a:blip r:embed="rId2"/>
          <a:srcRect t="2680" r="11785"/>
          <a:stretch/>
        </p:blipFill>
        <p:spPr>
          <a:xfrm>
            <a:off x="838199" y="3238501"/>
            <a:ext cx="10515601" cy="2337424"/>
          </a:xfrm>
          <a:prstGeom prst="rect">
            <a:avLst/>
          </a:prstGeom>
        </p:spPr>
      </p:pic>
    </p:spTree>
    <p:extLst>
      <p:ext uri="{BB962C8B-B14F-4D97-AF65-F5344CB8AC3E}">
        <p14:creationId xmlns:p14="http://schemas.microsoft.com/office/powerpoint/2010/main" val="3161170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0" y="1007534"/>
            <a:ext cx="10515599" cy="5560906"/>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3.2</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Xây dựng đặc trưng:</a:t>
            </a:r>
          </a:p>
          <a:p>
            <a:pPr marL="0" indent="0">
              <a:buNone/>
            </a:pP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 Đặc trưng </a:t>
            </a:r>
            <a:r>
              <a:rPr lang="vi-VN" sz="1800" i="1">
                <a:solidFill>
                  <a:srgbClr val="484237"/>
                </a:solidFill>
                <a:latin typeface="Times New Roman" panose="02020603050405020304" pitchFamily="18" charset="0"/>
                <a:cs typeface="Times New Roman" panose="02020603050405020304" pitchFamily="18" charset="0"/>
              </a:rPr>
              <a:t>totalporchsf</a:t>
            </a:r>
            <a:r>
              <a:rPr lang="en-US" sz="1800" i="1">
                <a:solidFill>
                  <a:srgbClr val="484237"/>
                </a:solidFill>
                <a:latin typeface="Times New Roman" panose="02020603050405020304" pitchFamily="18" charset="0"/>
                <a:cs typeface="Times New Roman" panose="02020603050405020304" pitchFamily="18" charset="0"/>
              </a:rPr>
              <a:t>: </a:t>
            </a:r>
          </a:p>
          <a:p>
            <a:pPr marL="0" indent="0">
              <a:buNone/>
            </a:pPr>
            <a:r>
              <a:rPr lang="vi-VN" sz="1800">
                <a:solidFill>
                  <a:srgbClr val="484237"/>
                </a:solidFill>
                <a:latin typeface="Times New Roman" panose="02020603050405020304" pitchFamily="18" charset="0"/>
                <a:cs typeface="Times New Roman" panose="02020603050405020304" pitchFamily="18" charset="0"/>
              </a:rPr>
              <a:t>Đặc trưng totalporchsf</a:t>
            </a:r>
            <a:r>
              <a:rPr lang="en-US" sz="1800">
                <a:solidFill>
                  <a:srgbClr val="484237"/>
                </a:solidFill>
                <a:latin typeface="Times New Roman" panose="02020603050405020304" pitchFamily="18" charset="0"/>
                <a:cs typeface="Times New Roman" panose="02020603050405020304" pitchFamily="18" charset="0"/>
              </a:rPr>
              <a:t> (Total Porch – Square Feet)</a:t>
            </a:r>
            <a:r>
              <a:rPr lang="vi-VN" sz="1800">
                <a:solidFill>
                  <a:srgbClr val="484237"/>
                </a:solidFill>
                <a:latin typeface="Times New Roman" panose="02020603050405020304" pitchFamily="18" charset="0"/>
                <a:cs typeface="Times New Roman" panose="02020603050405020304" pitchFamily="18" charset="0"/>
              </a:rPr>
              <a:t> được tạo ra nhằm phản ánh tổng diện tích của tất cả các loại hiên, sân và khu vực ngoài trời có mái che hoặc được bao quanh, vốn là yếu tố thể hiện mức độ tiện nghi và tính thẩm mỹ của ngôi nhà.</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Trong nhiều trường hợp, nhà có không gian hiên rộng thường được đánh giá cao hơn do mang lại giá trị sinh hoạt và giải trí bổ sung cho chủ sở hữu.</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Đặc </a:t>
            </a:r>
            <a:r>
              <a:rPr lang="vi-VN" sz="1800" i="1">
                <a:solidFill>
                  <a:srgbClr val="484237"/>
                </a:solidFill>
                <a:latin typeface="Times New Roman" panose="02020603050405020304" pitchFamily="18" charset="0"/>
                <a:cs typeface="Times New Roman" panose="02020603050405020304" pitchFamily="18" charset="0"/>
              </a:rPr>
              <a:t>trưng totalporchsf giúp mô hình hiểu rõ hơn về tiện ích ngoại thất và mức độ hoàn thiện tổng thể của căn nhà</a:t>
            </a:r>
            <a:br>
              <a:rPr lang="en-US" sz="1800">
                <a:solidFill>
                  <a:srgbClr val="484237"/>
                </a:solidFill>
                <a:latin typeface="Times New Roman" panose="02020603050405020304" pitchFamily="18" charset="0"/>
                <a:cs typeface="Times New Roman" panose="02020603050405020304" pitchFamily="18" charset="0"/>
              </a:rPr>
            </a:b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A329C1E-0068-4E5E-8953-C865B02C72CA}"/>
              </a:ext>
            </a:extLst>
          </p:cNvPr>
          <p:cNvPicPr>
            <a:picLocks noChangeAspect="1"/>
          </p:cNvPicPr>
          <p:nvPr/>
        </p:nvPicPr>
        <p:blipFill rotWithShape="1">
          <a:blip r:embed="rId2"/>
          <a:srcRect r="11785"/>
          <a:stretch/>
        </p:blipFill>
        <p:spPr>
          <a:xfrm>
            <a:off x="838200" y="3429000"/>
            <a:ext cx="10515600" cy="2407028"/>
          </a:xfrm>
          <a:prstGeom prst="rect">
            <a:avLst/>
          </a:prstGeom>
        </p:spPr>
      </p:pic>
    </p:spTree>
    <p:extLst>
      <p:ext uri="{BB962C8B-B14F-4D97-AF65-F5344CB8AC3E}">
        <p14:creationId xmlns:p14="http://schemas.microsoft.com/office/powerpoint/2010/main" val="902005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lnSpc>
                <a:spcPct val="100000"/>
              </a:lnSpc>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lnSpc>
                <a:spcPct val="100000"/>
              </a:lnSpc>
              <a:buNone/>
            </a:pPr>
            <a:r>
              <a:rPr lang="en-US" sz="1800" i="1">
                <a:solidFill>
                  <a:srgbClr val="484237"/>
                </a:solidFill>
                <a:latin typeface="Times New Roman" panose="02020603050405020304" pitchFamily="18" charset="0"/>
                <a:cs typeface="Times New Roman" panose="02020603050405020304" pitchFamily="18" charset="0"/>
              </a:rPr>
              <a:t>3.3</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Tổng kết đặc trưng mới:</a:t>
            </a:r>
          </a:p>
          <a:p>
            <a:pPr marL="0" indent="0">
              <a:lnSpc>
                <a:spcPct val="100000"/>
              </a:lnSpc>
              <a:buNone/>
            </a:pPr>
            <a:r>
              <a:rPr lang="en-US" sz="1800">
                <a:solidFill>
                  <a:srgbClr val="484237"/>
                </a:solidFill>
                <a:latin typeface="Times New Roman" panose="02020603050405020304" pitchFamily="18" charset="0"/>
                <a:cs typeface="Times New Roman" panose="02020603050405020304" pitchFamily="18" charset="0"/>
              </a:rPr>
              <a:t>Sau khi hoàn thành việc xây dựng các đặc trưng mới, bước tiếp theo phải làm là xoá đi các đặc trưng cũ đã được sử dụng để xây dựng các đặc trưng mới như vừa làm, các đặc trưng loại bỏ bao gồm:</a:t>
            </a:r>
          </a:p>
          <a:p>
            <a:pPr>
              <a:lnSpc>
                <a:spcPct val="100000"/>
              </a:lnSpc>
            </a:pPr>
            <a:r>
              <a:rPr lang="en-US" sz="1800">
                <a:solidFill>
                  <a:srgbClr val="484237"/>
                </a:solidFill>
                <a:latin typeface="Times New Roman" panose="02020603050405020304" pitchFamily="18" charset="0"/>
                <a:cs typeface="Times New Roman" panose="02020603050405020304" pitchFamily="18" charset="0"/>
              </a:rPr>
              <a:t>Các đặc trưng về năm tháng: YrSold (năm bán), YearBuilt (năm xây), YearRemodAdd (năm cải tạo), </a:t>
            </a:r>
          </a:p>
          <a:p>
            <a:pPr>
              <a:lnSpc>
                <a:spcPct val="100000"/>
              </a:lnSpc>
            </a:pPr>
            <a:r>
              <a:rPr lang="en-US" sz="1800">
                <a:solidFill>
                  <a:srgbClr val="484237"/>
                </a:solidFill>
                <a:latin typeface="Times New Roman" panose="02020603050405020304" pitchFamily="18" charset="0"/>
                <a:cs typeface="Times New Roman" panose="02020603050405020304" pitchFamily="18" charset="0"/>
              </a:rPr>
              <a:t>Các đặc trưng về diện tích: 1stFlrSF và 2ndFlrSF (diện tích sàn tầng 1/2), BsmtFinSF1 và BsmtFinSF2 (diện tích hoàn thiện – loại 1/2), GrLivArea (diện tích không gian sống), TotalBsmtSF (tổng diện tích tầng hầm), FullBath và HalfBath (diện tích phòng tắm lớn/nhỏ), BsmtFullBath và BsmtHalfBath (diện tích phòng tắm lớn/nhỏ của tầng hầm), </a:t>
            </a:r>
          </a:p>
          <a:p>
            <a:pPr>
              <a:lnSpc>
                <a:spcPct val="100000"/>
              </a:lnSpc>
            </a:pPr>
            <a:r>
              <a:rPr lang="en-US" sz="1800">
                <a:solidFill>
                  <a:srgbClr val="484237"/>
                </a:solidFill>
                <a:latin typeface="Times New Roman" panose="02020603050405020304" pitchFamily="18" charset="0"/>
                <a:cs typeface="Times New Roman" panose="02020603050405020304" pitchFamily="18" charset="0"/>
              </a:rPr>
              <a:t>Các đặc trưng về hiên nhà: OpenPorchSF, 3SsnPorch, EnclosedPorch, ScreenPorch</a:t>
            </a:r>
          </a:p>
          <a:p>
            <a:pPr marL="0" indent="0">
              <a:lnSpc>
                <a:spcPct val="100000"/>
              </a:lnSpc>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lnSpc>
                <a:spcPct val="100000"/>
              </a:lnSpc>
              <a:buNone/>
            </a:pPr>
            <a:endParaRPr lang="en-US" sz="1800">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633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 </a:t>
            </a:r>
            <a:r>
              <a:rPr lang="en-US" sz="3600" b="1" err="1">
                <a:solidFill>
                  <a:srgbClr val="484237"/>
                </a:solidFill>
                <a:latin typeface="Times New Roman" panose="02020603050405020304" pitchFamily="18" charset="0"/>
                <a:cs typeface="Times New Roman" panose="02020603050405020304" pitchFamily="18" charset="0"/>
              </a:rPr>
              <a:t>Giới</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Thiệu</a:t>
            </a:r>
            <a:br>
              <a:rPr lang="en-US" b="1">
                <a:solidFill>
                  <a:srgbClr val="484237"/>
                </a:solidFill>
                <a:latin typeface="Times New Roman" panose="02020603050405020304" pitchFamily="18" charset="0"/>
                <a:cs typeface="Times New Roman" panose="02020603050405020304" pitchFamily="18" charset="0"/>
              </a:rPr>
            </a:b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169429"/>
          </a:xfrm>
        </p:spPr>
        <p:txBody>
          <a:bodyPr/>
          <a:lstStyle/>
          <a:p>
            <a:pPr marL="0" indent="0">
              <a:lnSpc>
                <a:spcPct val="100000"/>
              </a:lnSpc>
              <a:buNone/>
            </a:pPr>
            <a:r>
              <a:rPr lang="vi-VN" sz="2000">
                <a:solidFill>
                  <a:srgbClr val="484237"/>
                </a:solidFill>
                <a:latin typeface="Times New Roman "/>
              </a:rPr>
              <a:t>House Prices - Advanced Regression Techniques là một bộ dữ liệu nổi tiếng được công bố trên nền tảng Kaggle, với mục tiêu dự đoán giá bán của các ngôi nhà ở thành phố Ames, bang Iowa (</a:t>
            </a:r>
            <a:r>
              <a:rPr lang="en-US" sz="2000">
                <a:solidFill>
                  <a:srgbClr val="484237"/>
                </a:solidFill>
                <a:latin typeface="Times New Roman "/>
              </a:rPr>
              <a:t>USA</a:t>
            </a:r>
            <a:r>
              <a:rPr lang="vi-VN" sz="2000">
                <a:solidFill>
                  <a:srgbClr val="484237"/>
                </a:solidFill>
                <a:latin typeface="Times New Roman "/>
              </a:rPr>
              <a:t>) dựa trên nhiều đặc trưng mô tả về ngôi nhà và khu vực xung quanh.</a:t>
            </a:r>
          </a:p>
          <a:p>
            <a:pPr marL="0" indent="0">
              <a:lnSpc>
                <a:spcPct val="100000"/>
              </a:lnSpc>
              <a:buNone/>
            </a:pPr>
            <a:r>
              <a:rPr lang="vi-VN" sz="2000">
                <a:solidFill>
                  <a:srgbClr val="484237"/>
                </a:solidFill>
                <a:latin typeface="Times New Roman "/>
              </a:rPr>
              <a:t>Tập dữ liệu bao gồm 80 biến (features) độc lập (tính cả biến mục tiêu - SalePrice) thể hiện các khía cạnh</a:t>
            </a:r>
            <a:r>
              <a:rPr lang="en-US" sz="2000">
                <a:solidFill>
                  <a:srgbClr val="484237"/>
                </a:solidFill>
                <a:latin typeface="Times New Roman "/>
              </a:rPr>
              <a:t> </a:t>
            </a:r>
            <a:r>
              <a:rPr lang="en-US" sz="2000" err="1">
                <a:solidFill>
                  <a:srgbClr val="484237"/>
                </a:solidFill>
                <a:latin typeface="Times New Roman "/>
                <a:cs typeface="Times New Roman" panose="02020603050405020304" pitchFamily="18" charset="0"/>
              </a:rPr>
              <a:t>và</a:t>
            </a:r>
            <a:r>
              <a:rPr lang="en-US" sz="2000">
                <a:solidFill>
                  <a:srgbClr val="484237"/>
                </a:solidFill>
                <a:latin typeface="Times New Roman "/>
                <a:cs typeface="Times New Roman" panose="02020603050405020304" pitchFamily="18" charset="0"/>
              </a:rPr>
              <a:t> </a:t>
            </a:r>
            <a:r>
              <a:rPr lang="en-US" sz="2000" err="1">
                <a:solidFill>
                  <a:srgbClr val="484237"/>
                </a:solidFill>
                <a:latin typeface="Times New Roman "/>
                <a:cs typeface="Times New Roman" panose="02020603050405020304" pitchFamily="18" charset="0"/>
              </a:rPr>
              <a:t>đặc</a:t>
            </a:r>
            <a:r>
              <a:rPr lang="en-US" sz="2000">
                <a:solidFill>
                  <a:srgbClr val="484237"/>
                </a:solidFill>
                <a:latin typeface="Times New Roman "/>
                <a:cs typeface="Times New Roman" panose="02020603050405020304" pitchFamily="18" charset="0"/>
              </a:rPr>
              <a:t> </a:t>
            </a:r>
            <a:r>
              <a:rPr lang="en-US" sz="2000" err="1">
                <a:solidFill>
                  <a:srgbClr val="484237"/>
                </a:solidFill>
                <a:latin typeface="Times New Roman "/>
                <a:cs typeface="Times New Roman" panose="02020603050405020304" pitchFamily="18" charset="0"/>
              </a:rPr>
              <a:t>điểm</a:t>
            </a:r>
            <a:r>
              <a:rPr lang="vi-VN" sz="2000">
                <a:solidFill>
                  <a:srgbClr val="484237"/>
                </a:solidFill>
                <a:latin typeface="Times New Roman "/>
                <a:cs typeface="Times New Roman" panose="02020603050405020304" pitchFamily="18" charset="0"/>
              </a:rPr>
              <a:t> </a:t>
            </a:r>
            <a:r>
              <a:rPr lang="vi-VN" sz="2000">
                <a:solidFill>
                  <a:srgbClr val="484237"/>
                </a:solidFill>
                <a:latin typeface="Times New Roman "/>
              </a:rPr>
              <a:t>khác nhau của một căn nhà, ví dụ:</a:t>
            </a:r>
            <a:endParaRPr lang="en-US" sz="2000">
              <a:solidFill>
                <a:srgbClr val="484237"/>
              </a:solidFill>
              <a:latin typeface="Times New Roman "/>
            </a:endParaRPr>
          </a:p>
          <a:p>
            <a:pPr>
              <a:lnSpc>
                <a:spcPct val="100000"/>
              </a:lnSpc>
            </a:pPr>
            <a:r>
              <a:rPr lang="vi-VN" sz="2000">
                <a:solidFill>
                  <a:srgbClr val="484237"/>
                </a:solidFill>
                <a:latin typeface="Times New Roman "/>
              </a:rPr>
              <a:t>Đặc điểm vật lý: diện tích sàn</a:t>
            </a:r>
            <a:r>
              <a:rPr lang="en-US" sz="2000">
                <a:solidFill>
                  <a:srgbClr val="484237"/>
                </a:solidFill>
                <a:latin typeface="Times New Roman "/>
              </a:rPr>
              <a:t> (</a:t>
            </a:r>
            <a:r>
              <a:rPr lang="en-US" sz="2000" err="1">
                <a:solidFill>
                  <a:srgbClr val="484237"/>
                </a:solidFill>
                <a:latin typeface="Times New Roman "/>
              </a:rPr>
              <a:t>tầng</a:t>
            </a:r>
            <a:r>
              <a:rPr lang="en-US" sz="2000">
                <a:solidFill>
                  <a:srgbClr val="484237"/>
                </a:solidFill>
                <a:latin typeface="Times New Roman "/>
              </a:rPr>
              <a:t> 1, </a:t>
            </a:r>
            <a:r>
              <a:rPr lang="en-US" sz="2000" err="1">
                <a:solidFill>
                  <a:srgbClr val="484237"/>
                </a:solidFill>
                <a:latin typeface="Times New Roman "/>
              </a:rPr>
              <a:t>tầng</a:t>
            </a:r>
            <a:r>
              <a:rPr lang="en-US" sz="2000">
                <a:solidFill>
                  <a:srgbClr val="484237"/>
                </a:solidFill>
                <a:latin typeface="Times New Roman "/>
              </a:rPr>
              <a:t> 2, </a:t>
            </a:r>
            <a:r>
              <a:rPr lang="en-US" sz="2000" err="1">
                <a:solidFill>
                  <a:srgbClr val="484237"/>
                </a:solidFill>
                <a:latin typeface="Times New Roman "/>
              </a:rPr>
              <a:t>sàn</a:t>
            </a:r>
            <a:r>
              <a:rPr lang="en-US" sz="2000">
                <a:solidFill>
                  <a:srgbClr val="484237"/>
                </a:solidFill>
                <a:latin typeface="Times New Roman "/>
              </a:rPr>
              <a:t> </a:t>
            </a:r>
            <a:r>
              <a:rPr lang="en-US" sz="2000" err="1">
                <a:solidFill>
                  <a:srgbClr val="484237"/>
                </a:solidFill>
                <a:latin typeface="Times New Roman "/>
              </a:rPr>
              <a:t>gỗ</a:t>
            </a:r>
            <a:r>
              <a:rPr lang="en-US" sz="2000">
                <a:solidFill>
                  <a:srgbClr val="484237"/>
                </a:solidFill>
                <a:latin typeface="Times New Roman "/>
              </a:rPr>
              <a:t>)</a:t>
            </a:r>
            <a:r>
              <a:rPr lang="vi-VN" sz="2000">
                <a:solidFill>
                  <a:srgbClr val="484237"/>
                </a:solidFill>
                <a:latin typeface="Times New Roman "/>
              </a:rPr>
              <a:t>, số tầng, số phòng</a:t>
            </a:r>
            <a:r>
              <a:rPr lang="en-US" sz="2000">
                <a:solidFill>
                  <a:srgbClr val="484237"/>
                </a:solidFill>
                <a:latin typeface="Times New Roman "/>
              </a:rPr>
              <a:t> (</a:t>
            </a:r>
            <a:r>
              <a:rPr lang="en-US" sz="2000" err="1">
                <a:solidFill>
                  <a:srgbClr val="484237"/>
                </a:solidFill>
                <a:latin typeface="Times New Roman "/>
              </a:rPr>
              <a:t>phòng</a:t>
            </a:r>
            <a:r>
              <a:rPr lang="en-US" sz="2000">
                <a:solidFill>
                  <a:srgbClr val="484237"/>
                </a:solidFill>
                <a:latin typeface="Times New Roman "/>
              </a:rPr>
              <a:t> </a:t>
            </a:r>
            <a:r>
              <a:rPr lang="en-US" sz="2000" err="1">
                <a:solidFill>
                  <a:srgbClr val="484237"/>
                </a:solidFill>
                <a:latin typeface="Times New Roman "/>
              </a:rPr>
              <a:t>tắm</a:t>
            </a:r>
            <a:r>
              <a:rPr lang="en-US" sz="2000">
                <a:solidFill>
                  <a:srgbClr val="484237"/>
                </a:solidFill>
                <a:latin typeface="Times New Roman "/>
              </a:rPr>
              <a:t>, </a:t>
            </a:r>
            <a:r>
              <a:rPr lang="en-US" sz="2000" err="1">
                <a:solidFill>
                  <a:srgbClr val="484237"/>
                </a:solidFill>
                <a:latin typeface="Times New Roman "/>
              </a:rPr>
              <a:t>phòng</a:t>
            </a:r>
            <a:r>
              <a:rPr lang="en-US" sz="2000">
                <a:solidFill>
                  <a:srgbClr val="484237"/>
                </a:solidFill>
                <a:latin typeface="Times New Roman "/>
              </a:rPr>
              <a:t> </a:t>
            </a:r>
            <a:r>
              <a:rPr lang="en-US" sz="2000" err="1">
                <a:solidFill>
                  <a:srgbClr val="484237"/>
                </a:solidFill>
                <a:latin typeface="Times New Roman "/>
              </a:rPr>
              <a:t>vệ</a:t>
            </a:r>
            <a:r>
              <a:rPr lang="en-US" sz="2000">
                <a:solidFill>
                  <a:srgbClr val="484237"/>
                </a:solidFill>
                <a:latin typeface="Times New Roman "/>
              </a:rPr>
              <a:t> </a:t>
            </a:r>
            <a:r>
              <a:rPr lang="en-US" sz="2000" err="1">
                <a:solidFill>
                  <a:srgbClr val="484237"/>
                </a:solidFill>
                <a:latin typeface="Times New Roman "/>
              </a:rPr>
              <a:t>sinh</a:t>
            </a:r>
            <a:r>
              <a:rPr lang="en-US" sz="2000">
                <a:solidFill>
                  <a:srgbClr val="484237"/>
                </a:solidFill>
                <a:latin typeface="Times New Roman "/>
              </a:rPr>
              <a:t>, </a:t>
            </a:r>
            <a:r>
              <a:rPr lang="en-US" sz="2000" err="1">
                <a:solidFill>
                  <a:srgbClr val="484237"/>
                </a:solidFill>
                <a:latin typeface="Times New Roman "/>
              </a:rPr>
              <a:t>phòng</a:t>
            </a:r>
            <a:r>
              <a:rPr lang="en-US" sz="2000">
                <a:solidFill>
                  <a:srgbClr val="484237"/>
                </a:solidFill>
                <a:latin typeface="Times New Roman "/>
              </a:rPr>
              <a:t> </a:t>
            </a:r>
            <a:r>
              <a:rPr lang="en-US" sz="2000" err="1">
                <a:solidFill>
                  <a:srgbClr val="484237"/>
                </a:solidFill>
                <a:latin typeface="Times New Roman "/>
              </a:rPr>
              <a:t>ngủ</a:t>
            </a:r>
            <a:r>
              <a:rPr lang="en-US" sz="2000">
                <a:solidFill>
                  <a:srgbClr val="484237"/>
                </a:solidFill>
                <a:latin typeface="Times New Roman "/>
              </a:rPr>
              <a:t>, …)</a:t>
            </a:r>
            <a:r>
              <a:rPr lang="vi-VN" sz="2000">
                <a:solidFill>
                  <a:srgbClr val="484237"/>
                </a:solidFill>
                <a:latin typeface="Times New Roman "/>
              </a:rPr>
              <a:t>, năm xây dựng, tình trạng nhà,</a:t>
            </a:r>
            <a:r>
              <a:rPr lang="en-US" sz="2000">
                <a:solidFill>
                  <a:srgbClr val="484237"/>
                </a:solidFill>
                <a:latin typeface="Times New Roman "/>
              </a:rPr>
              <a:t> </a:t>
            </a:r>
            <a:r>
              <a:rPr lang="vi-VN" sz="2000">
                <a:solidFill>
                  <a:srgbClr val="484237"/>
                </a:solidFill>
                <a:latin typeface="Times New Roman "/>
              </a:rPr>
              <a:t>...</a:t>
            </a:r>
          </a:p>
          <a:p>
            <a:pPr>
              <a:lnSpc>
                <a:spcPct val="100000"/>
              </a:lnSpc>
            </a:pPr>
            <a:r>
              <a:rPr lang="vi-VN" sz="2000">
                <a:solidFill>
                  <a:srgbClr val="484237"/>
                </a:solidFill>
                <a:latin typeface="Times New Roman "/>
              </a:rPr>
              <a:t>Đặc điểm khu vực: </a:t>
            </a:r>
            <a:r>
              <a:rPr lang="en-US" sz="2000" err="1">
                <a:solidFill>
                  <a:srgbClr val="484237"/>
                </a:solidFill>
                <a:latin typeface="Times New Roman "/>
              </a:rPr>
              <a:t>chiều</a:t>
            </a:r>
            <a:r>
              <a:rPr lang="en-US" sz="2000">
                <a:solidFill>
                  <a:srgbClr val="484237"/>
                </a:solidFill>
                <a:latin typeface="Times New Roman "/>
              </a:rPr>
              <a:t> </a:t>
            </a:r>
            <a:r>
              <a:rPr lang="en-US" sz="2000" err="1">
                <a:solidFill>
                  <a:srgbClr val="484237"/>
                </a:solidFill>
                <a:latin typeface="Times New Roman "/>
              </a:rPr>
              <a:t>dài</a:t>
            </a:r>
            <a:r>
              <a:rPr lang="en-US" sz="2000">
                <a:solidFill>
                  <a:srgbClr val="484237"/>
                </a:solidFill>
                <a:latin typeface="Times New Roman "/>
              </a:rPr>
              <a:t> </a:t>
            </a:r>
            <a:r>
              <a:rPr lang="en-US" sz="2000" err="1">
                <a:solidFill>
                  <a:srgbClr val="484237"/>
                </a:solidFill>
                <a:latin typeface="Times New Roman "/>
              </a:rPr>
              <a:t>mặt</a:t>
            </a:r>
            <a:r>
              <a:rPr lang="en-US" sz="2000">
                <a:solidFill>
                  <a:srgbClr val="484237"/>
                </a:solidFill>
                <a:latin typeface="Times New Roman "/>
              </a:rPr>
              <a:t> </a:t>
            </a:r>
            <a:r>
              <a:rPr lang="en-US" sz="2000" err="1">
                <a:solidFill>
                  <a:srgbClr val="484237"/>
                </a:solidFill>
                <a:latin typeface="Times New Roman "/>
              </a:rPr>
              <a:t>tiền</a:t>
            </a:r>
            <a:r>
              <a:rPr lang="vi-VN" sz="2000">
                <a:solidFill>
                  <a:srgbClr val="484237"/>
                </a:solidFill>
                <a:latin typeface="Times New Roman "/>
              </a:rPr>
              <a:t>, chất lượng khu phố, vị trí lô đất,</a:t>
            </a:r>
            <a:r>
              <a:rPr lang="en-US" sz="2000">
                <a:solidFill>
                  <a:srgbClr val="484237"/>
                </a:solidFill>
                <a:latin typeface="Times New Roman "/>
              </a:rPr>
              <a:t> </a:t>
            </a:r>
            <a:r>
              <a:rPr lang="en-US" sz="2000" err="1">
                <a:solidFill>
                  <a:srgbClr val="484237"/>
                </a:solidFill>
                <a:latin typeface="Times New Roman "/>
              </a:rPr>
              <a:t>hình</a:t>
            </a:r>
            <a:r>
              <a:rPr lang="en-US" sz="2000">
                <a:solidFill>
                  <a:srgbClr val="484237"/>
                </a:solidFill>
                <a:latin typeface="Times New Roman "/>
              </a:rPr>
              <a:t> </a:t>
            </a:r>
            <a:r>
              <a:rPr lang="en-US" sz="2000" err="1">
                <a:solidFill>
                  <a:srgbClr val="484237"/>
                </a:solidFill>
                <a:latin typeface="Times New Roman "/>
              </a:rPr>
              <a:t>dạng</a:t>
            </a:r>
            <a:r>
              <a:rPr lang="en-US" sz="2000">
                <a:solidFill>
                  <a:srgbClr val="484237"/>
                </a:solidFill>
                <a:latin typeface="Times New Roman "/>
              </a:rPr>
              <a:t> </a:t>
            </a:r>
            <a:r>
              <a:rPr lang="en-US" sz="2000" err="1">
                <a:solidFill>
                  <a:srgbClr val="484237"/>
                </a:solidFill>
                <a:latin typeface="Times New Roman "/>
              </a:rPr>
              <a:t>lô</a:t>
            </a:r>
            <a:r>
              <a:rPr lang="en-US" sz="2000">
                <a:solidFill>
                  <a:srgbClr val="484237"/>
                </a:solidFill>
                <a:latin typeface="Times New Roman "/>
              </a:rPr>
              <a:t> </a:t>
            </a:r>
            <a:r>
              <a:rPr lang="en-US" sz="2000" err="1">
                <a:solidFill>
                  <a:srgbClr val="484237"/>
                </a:solidFill>
                <a:latin typeface="Times New Roman "/>
              </a:rPr>
              <a:t>đất</a:t>
            </a:r>
            <a:r>
              <a:rPr lang="en-US" sz="2000">
                <a:solidFill>
                  <a:srgbClr val="484237"/>
                </a:solidFill>
                <a:latin typeface="Times New Roman "/>
              </a:rPr>
              <a:t>, </a:t>
            </a:r>
            <a:r>
              <a:rPr lang="vi-VN" sz="2000">
                <a:solidFill>
                  <a:srgbClr val="484237"/>
                </a:solidFill>
                <a:latin typeface="Times New Roman "/>
              </a:rPr>
              <a:t>...</a:t>
            </a:r>
          </a:p>
          <a:p>
            <a:pPr>
              <a:lnSpc>
                <a:spcPct val="100000"/>
              </a:lnSpc>
            </a:pPr>
            <a:r>
              <a:rPr lang="vi-VN" sz="2000">
                <a:solidFill>
                  <a:srgbClr val="484237"/>
                </a:solidFill>
                <a:latin typeface="Times New Roman "/>
              </a:rPr>
              <a:t>Các yếu tố phụ trợ: hệ thống điện, nước, nhà để xe, hồ bơi,</a:t>
            </a:r>
            <a:r>
              <a:rPr lang="en-US" sz="2000">
                <a:solidFill>
                  <a:srgbClr val="484237"/>
                </a:solidFill>
                <a:latin typeface="Times New Roman "/>
              </a:rPr>
              <a:t> </a:t>
            </a:r>
            <a:r>
              <a:rPr lang="vi-VN" sz="2000">
                <a:solidFill>
                  <a:srgbClr val="484237"/>
                </a:solidFill>
                <a:latin typeface="Times New Roman "/>
              </a:rPr>
              <a:t>...</a:t>
            </a:r>
            <a:endParaRPr lang="en-US" sz="2000">
              <a:solidFill>
                <a:srgbClr val="484237"/>
              </a:solidFill>
              <a:latin typeface="Times New Roman "/>
            </a:endParaRPr>
          </a:p>
          <a:p>
            <a:pPr>
              <a:lnSpc>
                <a:spcPct val="100000"/>
              </a:lnSpc>
            </a:pPr>
            <a:r>
              <a:rPr lang="en-US" sz="2000" err="1">
                <a:solidFill>
                  <a:srgbClr val="484237"/>
                </a:solidFill>
                <a:latin typeface="Times New Roman "/>
              </a:rPr>
              <a:t>Đặc</a:t>
            </a:r>
            <a:r>
              <a:rPr lang="en-US" sz="2000">
                <a:solidFill>
                  <a:srgbClr val="484237"/>
                </a:solidFill>
                <a:latin typeface="Times New Roman "/>
              </a:rPr>
              <a:t> </a:t>
            </a:r>
            <a:r>
              <a:rPr lang="en-US" sz="2000" err="1">
                <a:solidFill>
                  <a:srgbClr val="484237"/>
                </a:solidFill>
                <a:latin typeface="Times New Roman "/>
              </a:rPr>
              <a:t>điểm</a:t>
            </a:r>
            <a:r>
              <a:rPr lang="en-US" sz="2000">
                <a:solidFill>
                  <a:srgbClr val="484237"/>
                </a:solidFill>
                <a:latin typeface="Times New Roman "/>
              </a:rPr>
              <a:t> </a:t>
            </a:r>
            <a:r>
              <a:rPr lang="en-US" sz="2000" err="1">
                <a:solidFill>
                  <a:srgbClr val="484237"/>
                </a:solidFill>
                <a:latin typeface="Times New Roman "/>
              </a:rPr>
              <a:t>kết</a:t>
            </a:r>
            <a:r>
              <a:rPr lang="en-US" sz="2000">
                <a:solidFill>
                  <a:srgbClr val="484237"/>
                </a:solidFill>
                <a:latin typeface="Times New Roman "/>
              </a:rPr>
              <a:t> </a:t>
            </a:r>
            <a:r>
              <a:rPr lang="en-US" sz="2000" err="1">
                <a:solidFill>
                  <a:srgbClr val="484237"/>
                </a:solidFill>
                <a:latin typeface="Times New Roman "/>
              </a:rPr>
              <a:t>cấu</a:t>
            </a:r>
            <a:r>
              <a:rPr lang="en-US" sz="2000">
                <a:solidFill>
                  <a:srgbClr val="484237"/>
                </a:solidFill>
                <a:latin typeface="Times New Roman "/>
              </a:rPr>
              <a:t> </a:t>
            </a:r>
            <a:r>
              <a:rPr lang="en-US" sz="2000" err="1">
                <a:solidFill>
                  <a:srgbClr val="484237"/>
                </a:solidFill>
                <a:latin typeface="Times New Roman "/>
              </a:rPr>
              <a:t>bên</a:t>
            </a:r>
            <a:r>
              <a:rPr lang="en-US" sz="2000">
                <a:solidFill>
                  <a:srgbClr val="484237"/>
                </a:solidFill>
                <a:latin typeface="Times New Roman "/>
              </a:rPr>
              <a:t> </a:t>
            </a:r>
            <a:r>
              <a:rPr lang="en-US" sz="2000" err="1">
                <a:solidFill>
                  <a:srgbClr val="484237"/>
                </a:solidFill>
                <a:latin typeface="Times New Roman "/>
              </a:rPr>
              <a:t>ngoài</a:t>
            </a:r>
            <a:r>
              <a:rPr lang="en-US" sz="2000">
                <a:solidFill>
                  <a:srgbClr val="484237"/>
                </a:solidFill>
                <a:latin typeface="Times New Roman "/>
              </a:rPr>
              <a:t>: </a:t>
            </a:r>
            <a:r>
              <a:rPr lang="en-US" sz="2000" err="1">
                <a:solidFill>
                  <a:srgbClr val="484237"/>
                </a:solidFill>
                <a:latin typeface="Times New Roman "/>
              </a:rPr>
              <a:t>loại</a:t>
            </a:r>
            <a:r>
              <a:rPr lang="en-US" sz="2000">
                <a:solidFill>
                  <a:srgbClr val="484237"/>
                </a:solidFill>
                <a:latin typeface="Times New Roman "/>
              </a:rPr>
              <a:t> </a:t>
            </a:r>
            <a:r>
              <a:rPr lang="en-US" sz="2000" err="1">
                <a:solidFill>
                  <a:srgbClr val="484237"/>
                </a:solidFill>
                <a:latin typeface="Times New Roman "/>
              </a:rPr>
              <a:t>mái</a:t>
            </a:r>
            <a:r>
              <a:rPr lang="en-US" sz="2000">
                <a:solidFill>
                  <a:srgbClr val="484237"/>
                </a:solidFill>
                <a:latin typeface="Times New Roman "/>
              </a:rPr>
              <a:t> </a:t>
            </a:r>
            <a:r>
              <a:rPr lang="en-US" sz="2000" err="1">
                <a:solidFill>
                  <a:srgbClr val="484237"/>
                </a:solidFill>
                <a:latin typeface="Times New Roman "/>
              </a:rPr>
              <a:t>nhà</a:t>
            </a:r>
            <a:r>
              <a:rPr lang="en-US" sz="2000">
                <a:solidFill>
                  <a:srgbClr val="484237"/>
                </a:solidFill>
                <a:latin typeface="Times New Roman "/>
              </a:rPr>
              <a:t>, </a:t>
            </a:r>
            <a:r>
              <a:rPr lang="en-US" sz="2000" err="1">
                <a:solidFill>
                  <a:srgbClr val="484237"/>
                </a:solidFill>
                <a:latin typeface="Times New Roman "/>
              </a:rPr>
              <a:t>loại</a:t>
            </a:r>
            <a:r>
              <a:rPr lang="en-US" sz="2000">
                <a:solidFill>
                  <a:srgbClr val="484237"/>
                </a:solidFill>
                <a:latin typeface="Times New Roman "/>
              </a:rPr>
              <a:t> </a:t>
            </a:r>
            <a:r>
              <a:rPr lang="en-US" sz="2000" err="1">
                <a:solidFill>
                  <a:srgbClr val="484237"/>
                </a:solidFill>
                <a:latin typeface="Times New Roman "/>
              </a:rPr>
              <a:t>móng</a:t>
            </a:r>
            <a:r>
              <a:rPr lang="en-US" sz="2000">
                <a:solidFill>
                  <a:srgbClr val="484237"/>
                </a:solidFill>
                <a:latin typeface="Times New Roman "/>
              </a:rPr>
              <a:t> </a:t>
            </a:r>
            <a:r>
              <a:rPr lang="en-US" sz="2000" err="1">
                <a:solidFill>
                  <a:srgbClr val="484237"/>
                </a:solidFill>
                <a:latin typeface="Times New Roman "/>
              </a:rPr>
              <a:t>nhà</a:t>
            </a:r>
            <a:r>
              <a:rPr lang="en-US" sz="2000">
                <a:solidFill>
                  <a:srgbClr val="484237"/>
                </a:solidFill>
                <a:latin typeface="Times New Roman "/>
              </a:rPr>
              <a:t>, </a:t>
            </a:r>
            <a:r>
              <a:rPr lang="en-US" sz="2000" err="1">
                <a:solidFill>
                  <a:srgbClr val="484237"/>
                </a:solidFill>
                <a:latin typeface="Times New Roman "/>
              </a:rPr>
              <a:t>diện</a:t>
            </a:r>
            <a:r>
              <a:rPr lang="en-US" sz="2000">
                <a:solidFill>
                  <a:srgbClr val="484237"/>
                </a:solidFill>
                <a:latin typeface="Times New Roman "/>
              </a:rPr>
              <a:t> </a:t>
            </a:r>
            <a:r>
              <a:rPr lang="en-US" sz="2000" err="1">
                <a:solidFill>
                  <a:srgbClr val="484237"/>
                </a:solidFill>
                <a:latin typeface="Times New Roman "/>
              </a:rPr>
              <a:t>tích</a:t>
            </a:r>
            <a:r>
              <a:rPr lang="en-US" sz="2000">
                <a:solidFill>
                  <a:srgbClr val="484237"/>
                </a:solidFill>
                <a:latin typeface="Times New Roman "/>
              </a:rPr>
              <a:t> </a:t>
            </a:r>
            <a:r>
              <a:rPr lang="en-US" sz="2000" err="1">
                <a:solidFill>
                  <a:srgbClr val="484237"/>
                </a:solidFill>
                <a:latin typeface="Times New Roman "/>
              </a:rPr>
              <a:t>ốp</a:t>
            </a:r>
            <a:r>
              <a:rPr lang="en-US" sz="2000">
                <a:solidFill>
                  <a:srgbClr val="484237"/>
                </a:solidFill>
                <a:latin typeface="Times New Roman "/>
              </a:rPr>
              <a:t> </a:t>
            </a:r>
            <a:r>
              <a:rPr lang="en-US" sz="2000" err="1">
                <a:solidFill>
                  <a:srgbClr val="484237"/>
                </a:solidFill>
                <a:latin typeface="Times New Roman "/>
              </a:rPr>
              <a:t>trang</a:t>
            </a:r>
            <a:r>
              <a:rPr lang="en-US" sz="2000">
                <a:solidFill>
                  <a:srgbClr val="484237"/>
                </a:solidFill>
                <a:latin typeface="Times New Roman "/>
              </a:rPr>
              <a:t> </a:t>
            </a:r>
            <a:r>
              <a:rPr lang="en-US" sz="2000" err="1">
                <a:solidFill>
                  <a:srgbClr val="484237"/>
                </a:solidFill>
                <a:latin typeface="Times New Roman "/>
              </a:rPr>
              <a:t>trí</a:t>
            </a:r>
            <a:r>
              <a:rPr lang="en-US" sz="2000">
                <a:solidFill>
                  <a:srgbClr val="484237"/>
                </a:solidFill>
                <a:latin typeface="Times New Roman "/>
              </a:rPr>
              <a:t> </a:t>
            </a:r>
            <a:r>
              <a:rPr lang="en-US" sz="2000" err="1">
                <a:solidFill>
                  <a:srgbClr val="484237"/>
                </a:solidFill>
                <a:latin typeface="Times New Roman "/>
              </a:rPr>
              <a:t>tường</a:t>
            </a:r>
            <a:r>
              <a:rPr lang="en-US" sz="2000">
                <a:solidFill>
                  <a:srgbClr val="484237"/>
                </a:solidFill>
                <a:latin typeface="Times New Roman "/>
              </a:rPr>
              <a:t>, …</a:t>
            </a:r>
          </a:p>
          <a:p>
            <a:pPr>
              <a:lnSpc>
                <a:spcPct val="100000"/>
              </a:lnSpc>
            </a:pPr>
            <a:r>
              <a:rPr lang="en-US" sz="2000" err="1">
                <a:solidFill>
                  <a:srgbClr val="484237"/>
                </a:solidFill>
                <a:latin typeface="Times New Roman "/>
              </a:rPr>
              <a:t>Đặc</a:t>
            </a:r>
            <a:r>
              <a:rPr lang="en-US" sz="2000">
                <a:solidFill>
                  <a:srgbClr val="484237"/>
                </a:solidFill>
                <a:latin typeface="Times New Roman "/>
              </a:rPr>
              <a:t> </a:t>
            </a:r>
            <a:r>
              <a:rPr lang="en-US" sz="2000" err="1">
                <a:solidFill>
                  <a:srgbClr val="484237"/>
                </a:solidFill>
                <a:latin typeface="Times New Roman "/>
              </a:rPr>
              <a:t>điểm</a:t>
            </a:r>
            <a:r>
              <a:rPr lang="en-US" sz="2000">
                <a:solidFill>
                  <a:srgbClr val="484237"/>
                </a:solidFill>
                <a:latin typeface="Times New Roman "/>
              </a:rPr>
              <a:t> </a:t>
            </a:r>
            <a:r>
              <a:rPr lang="en-US" sz="2000" err="1">
                <a:solidFill>
                  <a:srgbClr val="484237"/>
                </a:solidFill>
                <a:latin typeface="Times New Roman "/>
              </a:rPr>
              <a:t>của</a:t>
            </a:r>
            <a:r>
              <a:rPr lang="en-US" sz="2000">
                <a:solidFill>
                  <a:srgbClr val="484237"/>
                </a:solidFill>
                <a:latin typeface="Times New Roman "/>
              </a:rPr>
              <a:t> </a:t>
            </a:r>
            <a:r>
              <a:rPr lang="en-US" sz="2000" err="1">
                <a:solidFill>
                  <a:srgbClr val="484237"/>
                </a:solidFill>
                <a:latin typeface="Times New Roman "/>
              </a:rPr>
              <a:t>tầng</a:t>
            </a:r>
            <a:r>
              <a:rPr lang="en-US" sz="2000">
                <a:solidFill>
                  <a:srgbClr val="484237"/>
                </a:solidFill>
                <a:latin typeface="Times New Roman "/>
              </a:rPr>
              <a:t> </a:t>
            </a:r>
            <a:r>
              <a:rPr lang="en-US" sz="2000" err="1">
                <a:solidFill>
                  <a:srgbClr val="484237"/>
                </a:solidFill>
                <a:latin typeface="Times New Roman "/>
              </a:rPr>
              <a:t>hầm</a:t>
            </a:r>
            <a:r>
              <a:rPr lang="en-US" sz="2000">
                <a:solidFill>
                  <a:srgbClr val="484237"/>
                </a:solidFill>
                <a:latin typeface="Times New Roman "/>
              </a:rPr>
              <a:t>: </a:t>
            </a:r>
            <a:r>
              <a:rPr lang="en-US" sz="2000" err="1">
                <a:solidFill>
                  <a:srgbClr val="484237"/>
                </a:solidFill>
                <a:latin typeface="Times New Roman "/>
              </a:rPr>
              <a:t>chiều</a:t>
            </a:r>
            <a:r>
              <a:rPr lang="en-US" sz="2000">
                <a:solidFill>
                  <a:srgbClr val="484237"/>
                </a:solidFill>
                <a:latin typeface="Times New Roman "/>
              </a:rPr>
              <a:t> </a:t>
            </a:r>
            <a:r>
              <a:rPr lang="en-US" sz="2000" err="1">
                <a:solidFill>
                  <a:srgbClr val="484237"/>
                </a:solidFill>
                <a:latin typeface="Times New Roman "/>
              </a:rPr>
              <a:t>cao</a:t>
            </a:r>
            <a:r>
              <a:rPr lang="en-US" sz="2000">
                <a:solidFill>
                  <a:srgbClr val="484237"/>
                </a:solidFill>
                <a:latin typeface="Times New Roman "/>
              </a:rPr>
              <a:t> </a:t>
            </a:r>
            <a:r>
              <a:rPr lang="en-US" sz="2000" err="1">
                <a:solidFill>
                  <a:srgbClr val="484237"/>
                </a:solidFill>
                <a:latin typeface="Times New Roman "/>
              </a:rPr>
              <a:t>tầng</a:t>
            </a:r>
            <a:r>
              <a:rPr lang="en-US" sz="2000">
                <a:solidFill>
                  <a:srgbClr val="484237"/>
                </a:solidFill>
                <a:latin typeface="Times New Roman "/>
              </a:rPr>
              <a:t> </a:t>
            </a:r>
            <a:r>
              <a:rPr lang="en-US" sz="2000" err="1">
                <a:solidFill>
                  <a:srgbClr val="484237"/>
                </a:solidFill>
                <a:latin typeface="Times New Roman "/>
              </a:rPr>
              <a:t>hầm</a:t>
            </a:r>
            <a:r>
              <a:rPr lang="en-US" sz="2000">
                <a:solidFill>
                  <a:srgbClr val="484237"/>
                </a:solidFill>
                <a:latin typeface="Times New Roman "/>
              </a:rPr>
              <a:t>, </a:t>
            </a:r>
            <a:r>
              <a:rPr lang="en-US" sz="2000" err="1">
                <a:solidFill>
                  <a:srgbClr val="484237"/>
                </a:solidFill>
                <a:latin typeface="Times New Roman "/>
              </a:rPr>
              <a:t>diện</a:t>
            </a:r>
            <a:r>
              <a:rPr lang="en-US" sz="2000">
                <a:solidFill>
                  <a:srgbClr val="484237"/>
                </a:solidFill>
                <a:latin typeface="Times New Roman "/>
              </a:rPr>
              <a:t> </a:t>
            </a:r>
            <a:r>
              <a:rPr lang="en-US" sz="2000" err="1">
                <a:solidFill>
                  <a:srgbClr val="484237"/>
                </a:solidFill>
                <a:latin typeface="Times New Roman "/>
              </a:rPr>
              <a:t>tích</a:t>
            </a:r>
            <a:r>
              <a:rPr lang="en-US" sz="2000">
                <a:solidFill>
                  <a:srgbClr val="484237"/>
                </a:solidFill>
                <a:latin typeface="Times New Roman "/>
              </a:rPr>
              <a:t> </a:t>
            </a:r>
            <a:r>
              <a:rPr lang="en-US" sz="2000" err="1">
                <a:solidFill>
                  <a:srgbClr val="484237"/>
                </a:solidFill>
                <a:latin typeface="Times New Roman "/>
              </a:rPr>
              <a:t>hoàn</a:t>
            </a:r>
            <a:r>
              <a:rPr lang="en-US" sz="2000">
                <a:solidFill>
                  <a:srgbClr val="484237"/>
                </a:solidFill>
                <a:latin typeface="Times New Roman "/>
              </a:rPr>
              <a:t> </a:t>
            </a:r>
            <a:r>
              <a:rPr lang="en-US" sz="2000" err="1">
                <a:solidFill>
                  <a:srgbClr val="484237"/>
                </a:solidFill>
                <a:latin typeface="Times New Roman "/>
              </a:rPr>
              <a:t>thiện</a:t>
            </a:r>
            <a:r>
              <a:rPr lang="en-US" sz="2000">
                <a:solidFill>
                  <a:srgbClr val="484237"/>
                </a:solidFill>
                <a:latin typeface="Times New Roman "/>
              </a:rPr>
              <a:t> (</a:t>
            </a:r>
            <a:r>
              <a:rPr lang="en-US" sz="2000" err="1">
                <a:solidFill>
                  <a:srgbClr val="484237"/>
                </a:solidFill>
                <a:latin typeface="Times New Roman "/>
              </a:rPr>
              <a:t>loại</a:t>
            </a:r>
            <a:r>
              <a:rPr lang="en-US" sz="2000">
                <a:solidFill>
                  <a:srgbClr val="484237"/>
                </a:solidFill>
                <a:latin typeface="Times New Roman "/>
              </a:rPr>
              <a:t> 1, </a:t>
            </a:r>
            <a:r>
              <a:rPr lang="en-US" sz="2000" err="1">
                <a:solidFill>
                  <a:srgbClr val="484237"/>
                </a:solidFill>
                <a:latin typeface="Times New Roman "/>
              </a:rPr>
              <a:t>loại</a:t>
            </a:r>
            <a:r>
              <a:rPr lang="en-US" sz="2000">
                <a:solidFill>
                  <a:srgbClr val="484237"/>
                </a:solidFill>
                <a:latin typeface="Times New Roman "/>
              </a:rPr>
              <a:t> 2), …</a:t>
            </a:r>
          </a:p>
          <a:p>
            <a:pPr marL="0" indent="0">
              <a:lnSpc>
                <a:spcPct val="100000"/>
              </a:lnSpc>
              <a:buNone/>
            </a:pPr>
            <a:r>
              <a:rPr lang="en-US" sz="2000" err="1">
                <a:solidFill>
                  <a:srgbClr val="484237"/>
                </a:solidFill>
                <a:latin typeface="Times New Roman "/>
              </a:rPr>
              <a:t>Và</a:t>
            </a:r>
            <a:r>
              <a:rPr lang="en-US" sz="2000">
                <a:solidFill>
                  <a:srgbClr val="484237"/>
                </a:solidFill>
                <a:latin typeface="Times New Roman "/>
              </a:rPr>
              <a:t> </a:t>
            </a:r>
            <a:r>
              <a:rPr lang="en-US" sz="2000" err="1">
                <a:solidFill>
                  <a:srgbClr val="484237"/>
                </a:solidFill>
                <a:latin typeface="Times New Roman "/>
              </a:rPr>
              <a:t>rất</a:t>
            </a:r>
            <a:r>
              <a:rPr lang="en-US" sz="2000">
                <a:solidFill>
                  <a:srgbClr val="484237"/>
                </a:solidFill>
                <a:latin typeface="Times New Roman "/>
              </a:rPr>
              <a:t> </a:t>
            </a:r>
            <a:r>
              <a:rPr lang="en-US" sz="2000" err="1">
                <a:solidFill>
                  <a:srgbClr val="484237"/>
                </a:solidFill>
                <a:latin typeface="Times New Roman "/>
              </a:rPr>
              <a:t>nhiều</a:t>
            </a:r>
            <a:r>
              <a:rPr lang="en-US" sz="2000">
                <a:solidFill>
                  <a:srgbClr val="484237"/>
                </a:solidFill>
                <a:latin typeface="Times New Roman "/>
              </a:rPr>
              <a:t> </a:t>
            </a:r>
            <a:r>
              <a:rPr lang="en-US" sz="2000" err="1">
                <a:solidFill>
                  <a:srgbClr val="484237"/>
                </a:solidFill>
                <a:latin typeface="Times New Roman "/>
              </a:rPr>
              <a:t>đặc</a:t>
            </a:r>
            <a:r>
              <a:rPr lang="en-US" sz="2000">
                <a:solidFill>
                  <a:srgbClr val="484237"/>
                </a:solidFill>
                <a:latin typeface="Times New Roman "/>
              </a:rPr>
              <a:t> </a:t>
            </a:r>
            <a:r>
              <a:rPr lang="en-US" sz="2000" err="1">
                <a:solidFill>
                  <a:srgbClr val="484237"/>
                </a:solidFill>
                <a:latin typeface="Times New Roman "/>
              </a:rPr>
              <a:t>điểm</a:t>
            </a:r>
            <a:r>
              <a:rPr lang="en-US" sz="2000">
                <a:solidFill>
                  <a:srgbClr val="484237"/>
                </a:solidFill>
                <a:latin typeface="Times New Roman "/>
              </a:rPr>
              <a:t> </a:t>
            </a:r>
            <a:r>
              <a:rPr lang="en-US" sz="2000" err="1">
                <a:solidFill>
                  <a:srgbClr val="484237"/>
                </a:solidFill>
                <a:latin typeface="Times New Roman "/>
              </a:rPr>
              <a:t>khác</a:t>
            </a:r>
            <a:r>
              <a:rPr lang="en-US" sz="2000">
                <a:solidFill>
                  <a:srgbClr val="484237"/>
                </a:solidFill>
                <a:latin typeface="Times New Roman "/>
              </a:rPr>
              <a:t> </a:t>
            </a:r>
            <a:r>
              <a:rPr lang="en-US" sz="2000" err="1">
                <a:solidFill>
                  <a:srgbClr val="484237"/>
                </a:solidFill>
                <a:latin typeface="Times New Roman "/>
              </a:rPr>
              <a:t>của</a:t>
            </a:r>
            <a:r>
              <a:rPr lang="en-US" sz="2000">
                <a:solidFill>
                  <a:srgbClr val="484237"/>
                </a:solidFill>
                <a:latin typeface="Times New Roman "/>
              </a:rPr>
              <a:t> </a:t>
            </a:r>
            <a:r>
              <a:rPr lang="en-US" sz="2000" err="1">
                <a:solidFill>
                  <a:srgbClr val="484237"/>
                </a:solidFill>
                <a:latin typeface="Times New Roman "/>
              </a:rPr>
              <a:t>các</a:t>
            </a:r>
            <a:r>
              <a:rPr lang="en-US" sz="2000">
                <a:solidFill>
                  <a:srgbClr val="484237"/>
                </a:solidFill>
                <a:latin typeface="Times New Roman "/>
              </a:rPr>
              <a:t> </a:t>
            </a:r>
            <a:r>
              <a:rPr lang="en-US" sz="2000" err="1">
                <a:solidFill>
                  <a:srgbClr val="484237"/>
                </a:solidFill>
                <a:latin typeface="Times New Roman "/>
              </a:rPr>
              <a:t>ngôi</a:t>
            </a:r>
            <a:r>
              <a:rPr lang="en-US" sz="2000">
                <a:solidFill>
                  <a:srgbClr val="484237"/>
                </a:solidFill>
                <a:latin typeface="Times New Roman "/>
              </a:rPr>
              <a:t> </a:t>
            </a:r>
            <a:r>
              <a:rPr lang="en-US" sz="2000" err="1">
                <a:solidFill>
                  <a:srgbClr val="484237"/>
                </a:solidFill>
                <a:latin typeface="Times New Roman "/>
              </a:rPr>
              <a:t>nhà</a:t>
            </a:r>
            <a:r>
              <a:rPr lang="en-US" sz="2000">
                <a:solidFill>
                  <a:srgbClr val="484237"/>
                </a:solidFill>
                <a:latin typeface="Times New Roman "/>
              </a:rPr>
              <a:t> </a:t>
            </a:r>
            <a:r>
              <a:rPr lang="en-US" sz="2000" err="1">
                <a:solidFill>
                  <a:srgbClr val="484237"/>
                </a:solidFill>
                <a:latin typeface="Times New Roman "/>
              </a:rPr>
              <a:t>cần</a:t>
            </a:r>
            <a:r>
              <a:rPr lang="en-US" sz="2000">
                <a:solidFill>
                  <a:srgbClr val="484237"/>
                </a:solidFill>
                <a:latin typeface="Times New Roman "/>
              </a:rPr>
              <a:t> </a:t>
            </a:r>
            <a:r>
              <a:rPr lang="en-US" sz="2000" err="1">
                <a:solidFill>
                  <a:srgbClr val="484237"/>
                </a:solidFill>
                <a:latin typeface="Times New Roman "/>
              </a:rPr>
              <a:t>được</a:t>
            </a:r>
            <a:r>
              <a:rPr lang="en-US" sz="2000">
                <a:solidFill>
                  <a:srgbClr val="484237"/>
                </a:solidFill>
                <a:latin typeface="Times New Roman "/>
              </a:rPr>
              <a:t> </a:t>
            </a:r>
            <a:r>
              <a:rPr lang="en-US" sz="2000" err="1">
                <a:solidFill>
                  <a:srgbClr val="484237"/>
                </a:solidFill>
                <a:latin typeface="Times New Roman "/>
              </a:rPr>
              <a:t>làm</a:t>
            </a:r>
            <a:r>
              <a:rPr lang="en-US" sz="2000">
                <a:solidFill>
                  <a:srgbClr val="484237"/>
                </a:solidFill>
                <a:latin typeface="Times New Roman "/>
              </a:rPr>
              <a:t> </a:t>
            </a:r>
            <a:r>
              <a:rPr lang="en-US" sz="2000" err="1">
                <a:solidFill>
                  <a:srgbClr val="484237"/>
                </a:solidFill>
                <a:latin typeface="Times New Roman "/>
              </a:rPr>
              <a:t>rõ</a:t>
            </a:r>
            <a:r>
              <a:rPr lang="en-US" sz="2000">
                <a:solidFill>
                  <a:srgbClr val="484237"/>
                </a:solidFill>
                <a:latin typeface="Times New Roman "/>
              </a:rPr>
              <a:t> </a:t>
            </a:r>
            <a:r>
              <a:rPr lang="en-US" sz="2000" err="1">
                <a:solidFill>
                  <a:srgbClr val="484237"/>
                </a:solidFill>
                <a:latin typeface="Times New Roman "/>
              </a:rPr>
              <a:t>trong</a:t>
            </a:r>
            <a:r>
              <a:rPr lang="en-US" sz="2000">
                <a:solidFill>
                  <a:srgbClr val="484237"/>
                </a:solidFill>
                <a:latin typeface="Times New Roman "/>
              </a:rPr>
              <a:t> </a:t>
            </a:r>
            <a:r>
              <a:rPr lang="en-US" sz="2000" err="1">
                <a:solidFill>
                  <a:srgbClr val="484237"/>
                </a:solidFill>
                <a:latin typeface="Times New Roman "/>
              </a:rPr>
              <a:t>bài</a:t>
            </a:r>
            <a:r>
              <a:rPr lang="en-US" sz="2000">
                <a:solidFill>
                  <a:srgbClr val="484237"/>
                </a:solidFill>
                <a:latin typeface="Times New Roman "/>
              </a:rPr>
              <a:t> </a:t>
            </a:r>
            <a:r>
              <a:rPr lang="en-US" sz="2000" err="1">
                <a:solidFill>
                  <a:srgbClr val="484237"/>
                </a:solidFill>
                <a:latin typeface="Times New Roman "/>
              </a:rPr>
              <a:t>toán</a:t>
            </a:r>
            <a:r>
              <a:rPr lang="en-US" sz="2000">
                <a:solidFill>
                  <a:srgbClr val="484237"/>
                </a:solidFill>
                <a:latin typeface="Times New Roman "/>
              </a:rPr>
              <a:t> </a:t>
            </a:r>
            <a:r>
              <a:rPr lang="en-US" sz="2000" err="1">
                <a:solidFill>
                  <a:srgbClr val="484237"/>
                </a:solidFill>
                <a:latin typeface="Times New Roman "/>
              </a:rPr>
              <a:t>này</a:t>
            </a:r>
            <a:r>
              <a:rPr lang="en-US" sz="2000">
                <a:solidFill>
                  <a:srgbClr val="484237"/>
                </a:solidFill>
                <a:latin typeface="Times New Roman "/>
              </a:rPr>
              <a:t> </a:t>
            </a:r>
            <a:r>
              <a:rPr lang="en-US" sz="2000" err="1">
                <a:solidFill>
                  <a:srgbClr val="484237"/>
                </a:solidFill>
                <a:latin typeface="Times New Roman "/>
              </a:rPr>
              <a:t>để</a:t>
            </a:r>
            <a:r>
              <a:rPr lang="en-US" sz="2000">
                <a:solidFill>
                  <a:srgbClr val="484237"/>
                </a:solidFill>
                <a:latin typeface="Times New Roman "/>
              </a:rPr>
              <a:t> </a:t>
            </a:r>
            <a:r>
              <a:rPr lang="en-US" sz="2000" err="1">
                <a:solidFill>
                  <a:srgbClr val="484237"/>
                </a:solidFill>
                <a:latin typeface="Times New Roman "/>
              </a:rPr>
              <a:t>xây</a:t>
            </a:r>
            <a:r>
              <a:rPr lang="en-US" sz="2000">
                <a:solidFill>
                  <a:srgbClr val="484237"/>
                </a:solidFill>
                <a:latin typeface="Times New Roman "/>
              </a:rPr>
              <a:t> </a:t>
            </a:r>
            <a:r>
              <a:rPr lang="en-US" sz="2000" err="1">
                <a:solidFill>
                  <a:srgbClr val="484237"/>
                </a:solidFill>
                <a:latin typeface="Times New Roman "/>
              </a:rPr>
              <a:t>dựng</a:t>
            </a:r>
            <a:r>
              <a:rPr lang="en-US" sz="2000">
                <a:solidFill>
                  <a:srgbClr val="484237"/>
                </a:solidFill>
                <a:latin typeface="Times New Roman "/>
              </a:rPr>
              <a:t> </a:t>
            </a:r>
            <a:r>
              <a:rPr lang="en-US" sz="2000" err="1">
                <a:solidFill>
                  <a:srgbClr val="484237"/>
                </a:solidFill>
                <a:latin typeface="Times New Roman "/>
              </a:rPr>
              <a:t>mô</a:t>
            </a:r>
            <a:r>
              <a:rPr lang="en-US" sz="2000">
                <a:solidFill>
                  <a:srgbClr val="484237"/>
                </a:solidFill>
                <a:latin typeface="Times New Roman "/>
              </a:rPr>
              <a:t> </a:t>
            </a:r>
            <a:r>
              <a:rPr lang="en-US" sz="2000" err="1">
                <a:solidFill>
                  <a:srgbClr val="484237"/>
                </a:solidFill>
                <a:latin typeface="Times New Roman "/>
              </a:rPr>
              <a:t>hình</a:t>
            </a:r>
            <a:r>
              <a:rPr lang="en-US" sz="2000">
                <a:solidFill>
                  <a:srgbClr val="484237"/>
                </a:solidFill>
                <a:latin typeface="Times New Roman "/>
              </a:rPr>
              <a:t> </a:t>
            </a:r>
            <a:r>
              <a:rPr lang="en-US" sz="2000" err="1">
                <a:solidFill>
                  <a:srgbClr val="484237"/>
                </a:solidFill>
                <a:latin typeface="Times New Roman "/>
              </a:rPr>
              <a:t>dự</a:t>
            </a:r>
            <a:r>
              <a:rPr lang="en-US" sz="2000">
                <a:solidFill>
                  <a:srgbClr val="484237"/>
                </a:solidFill>
                <a:latin typeface="Times New Roman "/>
              </a:rPr>
              <a:t> </a:t>
            </a:r>
            <a:r>
              <a:rPr lang="en-US" sz="2000" err="1">
                <a:solidFill>
                  <a:srgbClr val="484237"/>
                </a:solidFill>
                <a:latin typeface="Times New Roman "/>
              </a:rPr>
              <a:t>đoán</a:t>
            </a:r>
            <a:r>
              <a:rPr lang="en-US" sz="2000">
                <a:solidFill>
                  <a:srgbClr val="484237"/>
                </a:solidFill>
                <a:latin typeface="Times New Roman "/>
              </a:rPr>
              <a:t> </a:t>
            </a:r>
            <a:r>
              <a:rPr lang="en-US" sz="2000" err="1">
                <a:solidFill>
                  <a:srgbClr val="484237"/>
                </a:solidFill>
                <a:latin typeface="Times New Roman "/>
              </a:rPr>
              <a:t>giá</a:t>
            </a:r>
            <a:r>
              <a:rPr lang="en-US" sz="2000">
                <a:solidFill>
                  <a:srgbClr val="484237"/>
                </a:solidFill>
                <a:latin typeface="Times New Roman "/>
              </a:rPr>
              <a:t> </a:t>
            </a:r>
            <a:r>
              <a:rPr lang="en-US" sz="2000" err="1">
                <a:solidFill>
                  <a:srgbClr val="484237"/>
                </a:solidFill>
                <a:latin typeface="Times New Roman "/>
              </a:rPr>
              <a:t>nhà</a:t>
            </a:r>
            <a:r>
              <a:rPr lang="en-US" sz="2000">
                <a:solidFill>
                  <a:srgbClr val="484237"/>
                </a:solidFill>
                <a:latin typeface="Times New Roman "/>
              </a:rPr>
              <a:t> </a:t>
            </a:r>
            <a:r>
              <a:rPr lang="en-US" sz="2000" err="1">
                <a:solidFill>
                  <a:srgbClr val="484237"/>
                </a:solidFill>
                <a:latin typeface="Times New Roman "/>
              </a:rPr>
              <a:t>thật</a:t>
            </a:r>
            <a:r>
              <a:rPr lang="en-US" sz="2000">
                <a:solidFill>
                  <a:srgbClr val="484237"/>
                </a:solidFill>
                <a:latin typeface="Times New Roman "/>
              </a:rPr>
              <a:t> </a:t>
            </a:r>
            <a:r>
              <a:rPr lang="en-US" sz="2000" err="1">
                <a:solidFill>
                  <a:srgbClr val="484237"/>
                </a:solidFill>
                <a:latin typeface="Times New Roman "/>
              </a:rPr>
              <a:t>chính</a:t>
            </a:r>
            <a:r>
              <a:rPr lang="en-US" sz="2000">
                <a:solidFill>
                  <a:srgbClr val="484237"/>
                </a:solidFill>
                <a:latin typeface="Times New Roman "/>
              </a:rPr>
              <a:t> </a:t>
            </a:r>
            <a:r>
              <a:rPr lang="en-US" sz="2000" err="1">
                <a:solidFill>
                  <a:srgbClr val="484237"/>
                </a:solidFill>
                <a:latin typeface="Times New Roman "/>
              </a:rPr>
              <a:t>xác</a:t>
            </a:r>
            <a:r>
              <a:rPr lang="en-US" sz="2000">
                <a:solidFill>
                  <a:srgbClr val="484237"/>
                </a:solidFill>
                <a:latin typeface="Times New Roman "/>
              </a:rPr>
              <a:t> </a:t>
            </a:r>
          </a:p>
          <a:p>
            <a:pPr>
              <a:lnSpc>
                <a:spcPct val="100000"/>
              </a:lnSpc>
            </a:pPr>
            <a:endParaRPr lang="vi-VN" sz="2000">
              <a:solidFill>
                <a:srgbClr val="484237"/>
              </a:solidFill>
              <a:latin typeface="Times New Roman "/>
            </a:endParaRPr>
          </a:p>
        </p:txBody>
      </p:sp>
    </p:spTree>
    <p:extLst>
      <p:ext uri="{BB962C8B-B14F-4D97-AF65-F5344CB8AC3E}">
        <p14:creationId xmlns:p14="http://schemas.microsoft.com/office/powerpoint/2010/main" val="2496813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3.3</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Tổng kết đặc trưng mới:</a:t>
            </a:r>
          </a:p>
          <a:p>
            <a:pPr marL="0" indent="0">
              <a:buNone/>
            </a:pPr>
            <a:r>
              <a:rPr lang="en-US" sz="1800">
                <a:solidFill>
                  <a:srgbClr val="484237"/>
                </a:solidFill>
                <a:latin typeface="Times New Roman" panose="02020603050405020304" pitchFamily="18" charset="0"/>
                <a:cs typeface="Times New Roman" panose="02020603050405020304" pitchFamily="18" charset="0"/>
              </a:rPr>
              <a:t>Tiếp đến chúng tôi sử dụng sử dụng biểu đồ heatmap biểu diễn tổng thể độ tương quan của các đặc trưng đối với biến mục tiêu giá nhà (SalePrice)</a:t>
            </a: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Từ đó kiểm tra lại một lần nữa độ</a:t>
            </a: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tương quan giữa các đặc trưng với</a:t>
            </a: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nhau. Cụ thể ở đây vẫn còn hai đặc</a:t>
            </a: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trưng cũ có độ tương quan khá cao </a:t>
            </a: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là GarageArea (diện tích nhà để xe)</a:t>
            </a: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và GarageCars (số lượng xe chứa</a:t>
            </a: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được trong nhà để xe) </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054387-0615-4372-A9CB-661B1E624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95" y="2295525"/>
            <a:ext cx="7119704" cy="4197349"/>
          </a:xfrm>
          <a:prstGeom prst="rect">
            <a:avLst/>
          </a:prstGeom>
        </p:spPr>
      </p:pic>
    </p:spTree>
    <p:extLst>
      <p:ext uri="{BB962C8B-B14F-4D97-AF65-F5344CB8AC3E}">
        <p14:creationId xmlns:p14="http://schemas.microsoft.com/office/powerpoint/2010/main" val="3598086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3.3</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Tổng kết đặc trưng mới:</a:t>
            </a:r>
          </a:p>
          <a:p>
            <a:pPr marL="0" indent="0">
              <a:buNone/>
            </a:pPr>
            <a:r>
              <a:rPr lang="en-US" sz="1800">
                <a:solidFill>
                  <a:srgbClr val="484237"/>
                </a:solidFill>
                <a:latin typeface="Times New Roman" panose="02020603050405020304" pitchFamily="18" charset="0"/>
                <a:cs typeface="Times New Roman" panose="02020603050405020304" pitchFamily="18" charset="0"/>
              </a:rPr>
              <a:t>Tiếp tục loại bỏ một trong hai đặc trưng này như đã làm với YearBuilt (năm xây nhà) và GarageYrBlt (năm xây dựng nhà để xe)</a:t>
            </a:r>
          </a:p>
          <a:p>
            <a:pPr marL="0" indent="0">
              <a:buNone/>
            </a:pPr>
            <a:r>
              <a:rPr lang="en-US" sz="1800">
                <a:solidFill>
                  <a:srgbClr val="484237"/>
                </a:solidFill>
                <a:latin typeface="Times New Roman" panose="02020603050405020304" pitchFamily="18" charset="0"/>
                <a:cs typeface="Times New Roman" panose="02020603050405020304" pitchFamily="18" charset="0"/>
              </a:rPr>
              <a:t>Độ tương quan của hai đặc trưng này lên đến ~ 88.6% </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a:lnSpc>
                <a:spcPct val="100000"/>
              </a:lnSpc>
              <a:spcBef>
                <a:spcPts val="600"/>
              </a:spcBef>
              <a:spcAft>
                <a:spcPts val="600"/>
              </a:spcAft>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Loại bỏ cột đặc trưng GarageArea (diện tích nhà để xe). Dễ hiểu vì trên thực tế người mua nhà có xu hướng muốn biết nhà để xe có sức chứa bao nhiêu xe hơn là diện tích của nó</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5943CFB-70B5-488D-A9C1-A96289A144A6}"/>
              </a:ext>
            </a:extLst>
          </p:cNvPr>
          <p:cNvPicPr>
            <a:picLocks noChangeAspect="1"/>
          </p:cNvPicPr>
          <p:nvPr/>
        </p:nvPicPr>
        <p:blipFill rotWithShape="1">
          <a:blip r:embed="rId2"/>
          <a:srcRect t="8174" r="18082"/>
          <a:stretch/>
        </p:blipFill>
        <p:spPr>
          <a:xfrm>
            <a:off x="2226733" y="2810251"/>
            <a:ext cx="7738533" cy="1066047"/>
          </a:xfrm>
          <a:prstGeom prst="rect">
            <a:avLst/>
          </a:prstGeom>
        </p:spPr>
      </p:pic>
    </p:spTree>
    <p:extLst>
      <p:ext uri="{BB962C8B-B14F-4D97-AF65-F5344CB8AC3E}">
        <p14:creationId xmlns:p14="http://schemas.microsoft.com/office/powerpoint/2010/main" val="3408907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Xây dựng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đặc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trưng</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mới</a:t>
            </a:r>
            <a:r>
              <a:rPr lang="en-US" sz="2400">
                <a:solidFill>
                  <a:srgbClr val="484237"/>
                </a:solidFill>
                <a:latin typeface="Times New Roman" panose="02020603050405020304" pitchFamily="18" charset="0"/>
                <a:cs typeface="Times New Roman" panose="02020603050405020304" pitchFamily="18" charset="0"/>
              </a:rPr>
              <a:t> (Feature </a:t>
            </a:r>
            <a:r>
              <a:rPr lang="en-US" sz="2400" err="1">
                <a:solidFill>
                  <a:srgbClr val="484237"/>
                </a:solidFill>
                <a:latin typeface="Times New Roman" panose="02020603050405020304" pitchFamily="18" charset="0"/>
                <a:cs typeface="Times New Roman" panose="02020603050405020304" pitchFamily="18" charset="0"/>
              </a:rPr>
              <a:t>Enginnering</a:t>
            </a:r>
            <a:r>
              <a:rPr lang="en-US" sz="2400">
                <a:solidFill>
                  <a:srgbClr val="484237"/>
                </a:solidFill>
                <a:latin typeface="Times New Roman" panose="02020603050405020304" pitchFamily="18" charset="0"/>
                <a:cs typeface="Times New Roman" panose="02020603050405020304" pitchFamily="18" charset="0"/>
              </a:rPr>
              <a:t>):</a:t>
            </a:r>
          </a:p>
          <a:p>
            <a:pPr marL="0" indent="0">
              <a:buNone/>
            </a:pPr>
            <a:r>
              <a:rPr lang="en-US" sz="1800" i="1">
                <a:solidFill>
                  <a:srgbClr val="484237"/>
                </a:solidFill>
                <a:latin typeface="Times New Roman" panose="02020603050405020304" pitchFamily="18" charset="0"/>
                <a:cs typeface="Times New Roman" panose="02020603050405020304" pitchFamily="18" charset="0"/>
              </a:rPr>
              <a:t>3.3</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 Tổng kết đặc trưng mới:</a:t>
            </a:r>
          </a:p>
          <a:p>
            <a:pPr marL="0" indent="0">
              <a:buNone/>
            </a:pPr>
            <a:r>
              <a:rPr lang="vi-VN" sz="1800">
                <a:solidFill>
                  <a:srgbClr val="484237"/>
                </a:solidFill>
                <a:latin typeface="Times New Roman" panose="02020603050405020304" pitchFamily="18" charset="0"/>
                <a:cs typeface="Times New Roman" panose="02020603050405020304" pitchFamily="18" charset="0"/>
              </a:rPr>
              <a:t>Bên cạnh việc loại bỏ các </a:t>
            </a:r>
            <a:r>
              <a:rPr lang="en-US" sz="1800">
                <a:solidFill>
                  <a:srgbClr val="484237"/>
                </a:solidFill>
                <a:latin typeface="Times New Roman" panose="02020603050405020304" pitchFamily="18" charset="0"/>
                <a:cs typeface="Times New Roman" panose="02020603050405020304" pitchFamily="18" charset="0"/>
              </a:rPr>
              <a:t>đặc trưng </a:t>
            </a:r>
            <a:r>
              <a:rPr lang="vi-VN" sz="1800">
                <a:solidFill>
                  <a:srgbClr val="484237"/>
                </a:solidFill>
                <a:latin typeface="Times New Roman" panose="02020603050405020304" pitchFamily="18" charset="0"/>
                <a:cs typeface="Times New Roman" panose="02020603050405020304" pitchFamily="18" charset="0"/>
              </a:rPr>
              <a:t>có độ tương quan cao,</a:t>
            </a:r>
            <a:r>
              <a:rPr lang="en-US" sz="1800">
                <a:solidFill>
                  <a:srgbClr val="484237"/>
                </a:solidFill>
                <a:latin typeface="Times New Roman" panose="02020603050405020304" pitchFamily="18" charset="0"/>
                <a:cs typeface="Times New Roman" panose="02020603050405020304" pitchFamily="18" charset="0"/>
              </a:rPr>
              <a:t> các đặc trưng đã biến đổi cho việc xây dựng đặc trưng mới.</a:t>
            </a: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C</a:t>
            </a:r>
            <a:r>
              <a:rPr lang="vi-VN" sz="1800">
                <a:solidFill>
                  <a:srgbClr val="484237"/>
                </a:solidFill>
                <a:latin typeface="Times New Roman" panose="02020603050405020304" pitchFamily="18" charset="0"/>
                <a:cs typeface="Times New Roman" panose="02020603050405020304" pitchFamily="18" charset="0"/>
              </a:rPr>
              <a:t>húng tôi quyết định xem xét kiểm tra giá trị thiếu</a:t>
            </a:r>
            <a:r>
              <a:rPr lang="en-US" sz="1800">
                <a:solidFill>
                  <a:srgbClr val="484237"/>
                </a:solidFill>
                <a:latin typeface="Times New Roman" panose="02020603050405020304" pitchFamily="18" charset="0"/>
                <a:cs typeface="Times New Roman" panose="02020603050405020304" pitchFamily="18" charset="0"/>
              </a:rPr>
              <a:t> (missing value)</a:t>
            </a:r>
            <a:r>
              <a:rPr lang="vi-VN" sz="1800">
                <a:solidFill>
                  <a:srgbClr val="484237"/>
                </a:solidFill>
                <a:latin typeface="Times New Roman" panose="02020603050405020304" pitchFamily="18" charset="0"/>
                <a:cs typeface="Times New Roman" panose="02020603050405020304" pitchFamily="18" charset="0"/>
              </a:rPr>
              <a:t> của nhưng đặc trưng mới tạo thêm một lần nữa,</a:t>
            </a:r>
            <a:r>
              <a:rPr lang="en-US" sz="1800">
                <a:solidFill>
                  <a:srgbClr val="484237"/>
                </a:solidFill>
                <a:latin typeface="Times New Roman" panose="02020603050405020304" pitchFamily="18" charset="0"/>
                <a:cs typeface="Times New Roman" panose="02020603050405020304" pitchFamily="18" charset="0"/>
              </a:rPr>
              <a:t> vì quá trình xử lý giá trị thiếu ở các đặc trưng cũ vẫn chưa hoàn tất hoàn toàn, nên sau khi xây dựng các đặc trưng mới từ các đặc trưng cũ đó cũng sẽ hình thành các giá trị thiếu không mong muốn khác, chúng tôi</a:t>
            </a:r>
            <a:r>
              <a:rPr lang="vi-VN" sz="1800">
                <a:solidFill>
                  <a:srgbClr val="484237"/>
                </a:solidFill>
                <a:latin typeface="Times New Roman" panose="02020603050405020304" pitchFamily="18" charset="0"/>
                <a:cs typeface="Times New Roman" panose="02020603050405020304" pitchFamily="18" charset="0"/>
              </a:rPr>
              <a:t> sử dụng các giá trị trung b</a:t>
            </a:r>
            <a:r>
              <a:rPr lang="en-US" sz="1800">
                <a:solidFill>
                  <a:srgbClr val="484237"/>
                </a:solidFill>
                <a:latin typeface="Times New Roman" panose="02020603050405020304" pitchFamily="18" charset="0"/>
                <a:cs typeface="Times New Roman" panose="02020603050405020304" pitchFamily="18" charset="0"/>
              </a:rPr>
              <a:t>ình</a:t>
            </a:r>
            <a:r>
              <a:rPr lang="vi-VN" sz="1800">
                <a:solidFill>
                  <a:srgbClr val="484237"/>
                </a:solidFill>
                <a:latin typeface="Times New Roman" panose="02020603050405020304" pitchFamily="18" charset="0"/>
                <a:cs typeface="Times New Roman" panose="02020603050405020304" pitchFamily="18" charset="0"/>
              </a:rPr>
              <a:t> (mean) để </a:t>
            </a:r>
            <a:r>
              <a:rPr lang="en-US" sz="1800">
                <a:solidFill>
                  <a:srgbClr val="484237"/>
                </a:solidFill>
                <a:latin typeface="Times New Roman" panose="02020603050405020304" pitchFamily="18" charset="0"/>
                <a:cs typeface="Times New Roman" panose="02020603050405020304" pitchFamily="18" charset="0"/>
              </a:rPr>
              <a:t>lấp đầy</a:t>
            </a:r>
            <a:r>
              <a:rPr lang="vi-VN" sz="1800">
                <a:solidFill>
                  <a:srgbClr val="484237"/>
                </a:solidFill>
                <a:latin typeface="Times New Roman" panose="02020603050405020304" pitchFamily="18" charset="0"/>
                <a:cs typeface="Times New Roman" panose="02020603050405020304" pitchFamily="18" charset="0"/>
              </a:rPr>
              <a:t> lại</a:t>
            </a:r>
            <a:r>
              <a:rPr lang="en-US" sz="1800">
                <a:solidFill>
                  <a:srgbClr val="484237"/>
                </a:solidFill>
                <a:latin typeface="Times New Roman" panose="02020603050405020304" pitchFamily="18" charset="0"/>
                <a:cs typeface="Times New Roman" panose="02020603050405020304" pitchFamily="18" charset="0"/>
              </a:rPr>
              <a:t> các mục bị thiếu</a:t>
            </a:r>
            <a:r>
              <a:rPr lang="vi-VN" sz="1800">
                <a:solidFill>
                  <a:srgbClr val="484237"/>
                </a:solidFill>
                <a:latin typeface="Times New Roman" panose="02020603050405020304" pitchFamily="18" charset="0"/>
                <a:cs typeface="Times New Roman" panose="02020603050405020304" pitchFamily="18" charset="0"/>
              </a:rPr>
              <a:t>, vì khi này các giá trị đã tương đối chính xác hơn các đặc trưng cũ đã biến đổi </a:t>
            </a:r>
            <a:endParaRPr lang="en-US" sz="1800">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Sau bước này, tập train và test mới đã có thể</a:t>
            </a: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được xuất ra để chuẩn bị cho quá trình tiền</a:t>
            </a:r>
          </a:p>
          <a:p>
            <a:pPr marL="0" indent="0">
              <a:lnSpc>
                <a:spcPct val="100000"/>
              </a:lnSpc>
              <a:spcBef>
                <a:spcPts val="0"/>
              </a:spcBef>
              <a:buNone/>
            </a:pPr>
            <a:r>
              <a:rPr lang="en-US" sz="1800">
                <a:solidFill>
                  <a:srgbClr val="484237"/>
                </a:solidFill>
                <a:latin typeface="Times New Roman" panose="02020603050405020304" pitchFamily="18" charset="0"/>
                <a:cs typeface="Times New Roman" panose="02020603050405020304" pitchFamily="18" charset="0"/>
              </a:rPr>
              <a:t>xử lý dữ liệu. Kết thúc phần EDA</a:t>
            </a:r>
            <a:endParaRPr lang="vi-VN"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8711E91-B23F-4EFF-85EB-322F829E2A19}"/>
              </a:ext>
            </a:extLst>
          </p:cNvPr>
          <p:cNvPicPr>
            <a:picLocks noChangeAspect="1"/>
          </p:cNvPicPr>
          <p:nvPr/>
        </p:nvPicPr>
        <p:blipFill rotWithShape="1">
          <a:blip r:embed="rId2"/>
          <a:srcRect r="37964"/>
          <a:stretch/>
        </p:blipFill>
        <p:spPr>
          <a:xfrm>
            <a:off x="5054767" y="3429000"/>
            <a:ext cx="6375232" cy="2959099"/>
          </a:xfrm>
          <a:prstGeom prst="rect">
            <a:avLst/>
          </a:prstGeom>
        </p:spPr>
      </p:pic>
    </p:spTree>
    <p:extLst>
      <p:ext uri="{BB962C8B-B14F-4D97-AF65-F5344CB8AC3E}">
        <p14:creationId xmlns:p14="http://schemas.microsoft.com/office/powerpoint/2010/main" val="2499476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796924"/>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p>
        </p:txBody>
      </p:sp>
      <p:sp>
        <p:nvSpPr>
          <p:cNvPr id="7" name="Content Placeholder 6">
            <a:extLst>
              <a:ext uri="{FF2B5EF4-FFF2-40B4-BE49-F238E27FC236}">
                <a16:creationId xmlns:a16="http://schemas.microsoft.com/office/drawing/2014/main" id="{6BBBCEA4-F227-404B-BB84-19B586F3928B}"/>
              </a:ext>
            </a:extLst>
          </p:cNvPr>
          <p:cNvSpPr>
            <a:spLocks noGrp="1"/>
          </p:cNvSpPr>
          <p:nvPr>
            <p:ph sz="half" idx="1"/>
          </p:nvPr>
        </p:nvSpPr>
        <p:spPr>
          <a:xfrm>
            <a:off x="838200" y="1041400"/>
            <a:ext cx="10515600" cy="5135564"/>
          </a:xfrm>
        </p:spPr>
        <p:txBody>
          <a:bodyPr/>
          <a:lstStyle/>
          <a:p>
            <a:pPr marL="0" indent="0">
              <a:buNone/>
            </a:pPr>
            <a:r>
              <a:rPr lang="vi-VN" sz="2400">
                <a:solidFill>
                  <a:srgbClr val="484237"/>
                </a:solidFill>
                <a:latin typeface="Times New Roman" panose="02020603050405020304" pitchFamily="18" charset="0"/>
                <a:ea typeface="Gelasio" pitchFamily="34" charset="-122"/>
                <a:cs typeface="Times New Roman" panose="02020603050405020304" pitchFamily="18" charset="0"/>
              </a:rPr>
              <a:t>Tiền xử lý dữ liệu (Data Preprocessing) là giai đoạn quan trọng sau </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khi đã k</a:t>
            </a:r>
            <a:r>
              <a:rPr lang="vi-VN" sz="2400">
                <a:solidFill>
                  <a:srgbClr val="484237"/>
                </a:solidFill>
                <a:latin typeface="Times New Roman" panose="02020603050405020304" pitchFamily="18" charset="0"/>
                <a:ea typeface="Gelasio" pitchFamily="34" charset="-122"/>
                <a:cs typeface="Times New Roman" panose="02020603050405020304" pitchFamily="18" charset="0"/>
              </a:rPr>
              <a:t>hám phá</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&amp; phân tích</a:t>
            </a:r>
            <a:r>
              <a:rPr lang="vi-VN" sz="2400">
                <a:solidFill>
                  <a:srgbClr val="484237"/>
                </a:solidFill>
                <a:latin typeface="Times New Roman" panose="02020603050405020304" pitchFamily="18" charset="0"/>
                <a:ea typeface="Gelasio" pitchFamily="34" charset="-122"/>
                <a:cs typeface="Times New Roman" panose="02020603050405020304" pitchFamily="18" charset="0"/>
              </a:rPr>
              <a:t> dữ liệu (EDA), tập trung vào việc làm sạch và định dạng dữ liệu thô để tối ưu hóa hiệu suất của các mô hình học máy. Nó biến dữ liệu không đầy đủ, không nhất quán thành định dạng sạch sẽ, phù hợp, đảm bảo kết quả phân tích chính xác và đáng tin cậy.</a:t>
            </a:r>
            <a:endParaRPr lang="en-US" sz="2400">
              <a:solidFill>
                <a:srgbClr val="484237"/>
              </a:solidFill>
              <a:latin typeface="Times New Roman" panose="02020603050405020304" pitchFamily="18" charset="0"/>
              <a:cs typeface="Times New Roman" panose="02020603050405020304" pitchFamily="18" charset="0"/>
            </a:endParaRPr>
          </a:p>
        </p:txBody>
      </p:sp>
      <p:sp>
        <p:nvSpPr>
          <p:cNvPr id="35" name="Shape 2">
            <a:extLst>
              <a:ext uri="{FF2B5EF4-FFF2-40B4-BE49-F238E27FC236}">
                <a16:creationId xmlns:a16="http://schemas.microsoft.com/office/drawing/2014/main" id="{21DF6E3A-B61C-4A41-AF20-86AEE802D84E}"/>
              </a:ext>
            </a:extLst>
          </p:cNvPr>
          <p:cNvSpPr/>
          <p:nvPr/>
        </p:nvSpPr>
        <p:spPr>
          <a:xfrm flipV="1">
            <a:off x="838200" y="3865886"/>
            <a:ext cx="3386327" cy="45720"/>
          </a:xfrm>
          <a:prstGeom prst="rect">
            <a:avLst/>
          </a:prstGeom>
          <a:solidFill>
            <a:srgbClr val="D3C5B6"/>
          </a:solidFill>
          <a:ln/>
        </p:spPr>
      </p:sp>
      <p:sp>
        <p:nvSpPr>
          <p:cNvPr id="36" name="Text 3">
            <a:extLst>
              <a:ext uri="{FF2B5EF4-FFF2-40B4-BE49-F238E27FC236}">
                <a16:creationId xmlns:a16="http://schemas.microsoft.com/office/drawing/2014/main" id="{702C7196-0D7E-4D9E-89A0-5D649D529F69}"/>
              </a:ext>
            </a:extLst>
          </p:cNvPr>
          <p:cNvSpPr/>
          <p:nvPr/>
        </p:nvSpPr>
        <p:spPr>
          <a:xfrm>
            <a:off x="1217723" y="3142222"/>
            <a:ext cx="3006803" cy="628839"/>
          </a:xfrm>
          <a:prstGeom prst="rect">
            <a:avLst/>
          </a:prstGeom>
          <a:noFill/>
          <a:ln/>
        </p:spPr>
        <p:txBody>
          <a:bodyPr wrap="none" lIns="0" tIns="0" rIns="0" bIns="0" rtlCol="0" anchor="t"/>
          <a:lstStyle/>
          <a:p>
            <a:pPr marL="0" indent="0" algn="l">
              <a:lnSpc>
                <a:spcPts val="2750"/>
              </a:lnSpc>
              <a:buNone/>
            </a:pP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Tải lên và chuẩn bị dữ liệu </a:t>
            </a:r>
          </a:p>
          <a:p>
            <a:pPr marL="0" indent="0" algn="l">
              <a:lnSpc>
                <a:spcPts val="2750"/>
              </a:lnSpc>
              <a:buNone/>
            </a:pP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cho quá trình tiền xử lý</a:t>
            </a:r>
            <a:endParaRPr lang="en-US" b="1">
              <a:solidFill>
                <a:srgbClr val="484237"/>
              </a:solidFill>
              <a:latin typeface="Times New Roman" panose="02020603050405020304" pitchFamily="18" charset="0"/>
              <a:cs typeface="Times New Roman" panose="02020603050405020304" pitchFamily="18" charset="0"/>
            </a:endParaRPr>
          </a:p>
        </p:txBody>
      </p:sp>
      <p:sp>
        <p:nvSpPr>
          <p:cNvPr id="37" name="Text 4">
            <a:extLst>
              <a:ext uri="{FF2B5EF4-FFF2-40B4-BE49-F238E27FC236}">
                <a16:creationId xmlns:a16="http://schemas.microsoft.com/office/drawing/2014/main" id="{5682DF00-C37A-4C9B-8CB1-CDEED49766AD}"/>
              </a:ext>
            </a:extLst>
          </p:cNvPr>
          <p:cNvSpPr/>
          <p:nvPr/>
        </p:nvSpPr>
        <p:spPr>
          <a:xfrm>
            <a:off x="838200" y="4006430"/>
            <a:ext cx="3267456" cy="1989028"/>
          </a:xfrm>
          <a:prstGeom prst="rect">
            <a:avLst/>
          </a:prstGeom>
          <a:noFill/>
          <a:ln/>
        </p:spPr>
        <p:txBody>
          <a:bodyPr wrap="square" lIns="0" tIns="0" rIns="0" bIns="0" rtlCol="0" anchor="t"/>
          <a:lstStyle/>
          <a:p>
            <a:r>
              <a:rPr lang="vi-VN" sz="1600">
                <a:solidFill>
                  <a:srgbClr val="484237"/>
                </a:solidFill>
                <a:latin typeface="Times New Roman" panose="02020603050405020304" pitchFamily="18" charset="0"/>
                <a:cs typeface="Times New Roman" panose="02020603050405020304" pitchFamily="18" charset="0"/>
              </a:rPr>
              <a:t>Đọc và </a:t>
            </a:r>
            <a:r>
              <a:rPr lang="en-US" sz="1600">
                <a:solidFill>
                  <a:srgbClr val="484237"/>
                </a:solidFill>
                <a:latin typeface="Times New Roman" panose="02020603050405020304" pitchFamily="18" charset="0"/>
                <a:cs typeface="Times New Roman" panose="02020603050405020304" pitchFamily="18" charset="0"/>
              </a:rPr>
              <a:t>tải lên bộ</a:t>
            </a:r>
            <a:r>
              <a:rPr lang="vi-VN" sz="1600">
                <a:solidFill>
                  <a:srgbClr val="484237"/>
                </a:solidFill>
                <a:latin typeface="Times New Roman" panose="02020603050405020304" pitchFamily="18" charset="0"/>
                <a:cs typeface="Times New Roman" panose="02020603050405020304" pitchFamily="18" charset="0"/>
              </a:rPr>
              <a:t> dữ liệu </a:t>
            </a:r>
            <a:r>
              <a:rPr lang="en-US" sz="1600">
                <a:solidFill>
                  <a:srgbClr val="484237"/>
                </a:solidFill>
                <a:latin typeface="Times New Roman" panose="02020603050405020304" pitchFamily="18" charset="0"/>
                <a:cs typeface="Times New Roman" panose="02020603050405020304" pitchFamily="18" charset="0"/>
              </a:rPr>
              <a:t>đã qua xử lý missing value và feature enginering</a:t>
            </a:r>
            <a:r>
              <a:rPr lang="vi-VN" sz="1600">
                <a:solidFill>
                  <a:srgbClr val="484237"/>
                </a:solidFill>
                <a:latin typeface="Times New Roman" panose="02020603050405020304" pitchFamily="18" charset="0"/>
                <a:cs typeface="Times New Roman" panose="02020603050405020304" pitchFamily="18" charset="0"/>
              </a:rPr>
              <a:t> từ </a:t>
            </a:r>
            <a:r>
              <a:rPr lang="en-US" sz="1600">
                <a:solidFill>
                  <a:srgbClr val="484237"/>
                </a:solidFill>
                <a:latin typeface="Times New Roman" panose="02020603050405020304" pitchFamily="18" charset="0"/>
                <a:cs typeface="Times New Roman" panose="02020603050405020304" pitchFamily="18" charset="0"/>
              </a:rPr>
              <a:t>chương trình EDA đã hoàn thành trước đó, cũng như chuẩn bị các thư viện liên quan cho quá trình preprocessing</a:t>
            </a:r>
            <a:endParaRPr lang="vi-VN" sz="1600">
              <a:solidFill>
                <a:srgbClr val="484237"/>
              </a:solidFill>
              <a:latin typeface="Times New Roman" panose="02020603050405020304" pitchFamily="18" charset="0"/>
              <a:cs typeface="Times New Roman" panose="02020603050405020304" pitchFamily="18" charset="0"/>
            </a:endParaRPr>
          </a:p>
        </p:txBody>
      </p:sp>
      <p:sp>
        <p:nvSpPr>
          <p:cNvPr id="47" name="Shape 2">
            <a:extLst>
              <a:ext uri="{FF2B5EF4-FFF2-40B4-BE49-F238E27FC236}">
                <a16:creationId xmlns:a16="http://schemas.microsoft.com/office/drawing/2014/main" id="{1AABE613-9B54-4A8E-AF75-DFD03F42C6FE}"/>
              </a:ext>
            </a:extLst>
          </p:cNvPr>
          <p:cNvSpPr/>
          <p:nvPr/>
        </p:nvSpPr>
        <p:spPr>
          <a:xfrm flipV="1">
            <a:off x="4485181" y="3868648"/>
            <a:ext cx="3267456" cy="45719"/>
          </a:xfrm>
          <a:prstGeom prst="rect">
            <a:avLst/>
          </a:prstGeom>
          <a:solidFill>
            <a:srgbClr val="D3C5B6"/>
          </a:solidFill>
          <a:ln/>
        </p:spPr>
      </p:sp>
      <p:sp>
        <p:nvSpPr>
          <p:cNvPr id="48" name="Text 3">
            <a:extLst>
              <a:ext uri="{FF2B5EF4-FFF2-40B4-BE49-F238E27FC236}">
                <a16:creationId xmlns:a16="http://schemas.microsoft.com/office/drawing/2014/main" id="{B8A9AC85-C052-453F-84F5-F0972FF5E76F}"/>
              </a:ext>
            </a:extLst>
          </p:cNvPr>
          <p:cNvSpPr/>
          <p:nvPr/>
        </p:nvSpPr>
        <p:spPr>
          <a:xfrm>
            <a:off x="4867534" y="3111819"/>
            <a:ext cx="3099940" cy="634362"/>
          </a:xfrm>
          <a:prstGeom prst="rect">
            <a:avLst/>
          </a:prstGeom>
          <a:noFill/>
          <a:ln/>
        </p:spPr>
        <p:txBody>
          <a:bodyPr wrap="none" lIns="0" tIns="0" rIns="0" bIns="0" rtlCol="0" anchor="t"/>
          <a:lstStyle/>
          <a:p>
            <a:pPr marL="0" indent="0" algn="l">
              <a:lnSpc>
                <a:spcPts val="2750"/>
              </a:lnSpc>
              <a:buNone/>
            </a:pP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Mã hoá &amp; phân loại dữ </a:t>
            </a:r>
          </a:p>
          <a:p>
            <a:pPr marL="0" indent="0" algn="l">
              <a:lnSpc>
                <a:spcPts val="2750"/>
              </a:lnSpc>
              <a:buNone/>
            </a:pP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Liệu (Categorical Encoding) </a:t>
            </a:r>
            <a:endParaRPr lang="en-US" b="1">
              <a:solidFill>
                <a:srgbClr val="484237"/>
              </a:solidFill>
              <a:latin typeface="Times New Roman" panose="02020603050405020304" pitchFamily="18" charset="0"/>
              <a:cs typeface="Times New Roman" panose="02020603050405020304" pitchFamily="18" charset="0"/>
            </a:endParaRPr>
          </a:p>
        </p:txBody>
      </p:sp>
      <p:sp>
        <p:nvSpPr>
          <p:cNvPr id="49" name="Text 4">
            <a:extLst>
              <a:ext uri="{FF2B5EF4-FFF2-40B4-BE49-F238E27FC236}">
                <a16:creationId xmlns:a16="http://schemas.microsoft.com/office/drawing/2014/main" id="{EEFB7076-1B38-4DDC-ADC4-D46AD24A4EF4}"/>
              </a:ext>
            </a:extLst>
          </p:cNvPr>
          <p:cNvSpPr/>
          <p:nvPr/>
        </p:nvSpPr>
        <p:spPr>
          <a:xfrm>
            <a:off x="4485181" y="4006430"/>
            <a:ext cx="3267456" cy="2243324"/>
          </a:xfrm>
          <a:prstGeom prst="rect">
            <a:avLst/>
          </a:prstGeom>
          <a:noFill/>
          <a:ln/>
        </p:spPr>
        <p:txBody>
          <a:bodyPr wrap="square" lIns="0" tIns="0" rIns="0" bIns="0" rtlCol="0" anchor="t"/>
          <a:lstStyle/>
          <a:p>
            <a:r>
              <a:rPr lang="en-US" sz="1600">
                <a:solidFill>
                  <a:srgbClr val="484237"/>
                </a:solidFill>
                <a:latin typeface="Times New Roman" panose="02020603050405020304" pitchFamily="18" charset="0"/>
                <a:cs typeface="Times New Roman" panose="02020603050405020304" pitchFamily="18" charset="0"/>
              </a:rPr>
              <a:t>Chia hai nhóm dữ liệu categories thành hai nhóm Ordinal Encoding và One-Hot Encoding, cũng như biến đổi các cột để xử lý tất cả các đặc trưng một lúc, giúp tích kiệm thời gian của quá trình tiền xử lý dữ liệu</a:t>
            </a:r>
            <a:endParaRPr lang="vi-VN" sz="1600">
              <a:solidFill>
                <a:srgbClr val="484237"/>
              </a:solidFill>
              <a:latin typeface="Times New Roman" panose="02020603050405020304" pitchFamily="18" charset="0"/>
              <a:cs typeface="Times New Roman" panose="02020603050405020304" pitchFamily="18" charset="0"/>
            </a:endParaRPr>
          </a:p>
        </p:txBody>
      </p:sp>
      <p:sp>
        <p:nvSpPr>
          <p:cNvPr id="59" name="Shape 2">
            <a:extLst>
              <a:ext uri="{FF2B5EF4-FFF2-40B4-BE49-F238E27FC236}">
                <a16:creationId xmlns:a16="http://schemas.microsoft.com/office/drawing/2014/main" id="{2CDD094C-0614-475E-B9F9-D48F43CF42E1}"/>
              </a:ext>
            </a:extLst>
          </p:cNvPr>
          <p:cNvSpPr/>
          <p:nvPr/>
        </p:nvSpPr>
        <p:spPr>
          <a:xfrm flipV="1">
            <a:off x="7967474" y="3864981"/>
            <a:ext cx="3267456" cy="45719"/>
          </a:xfrm>
          <a:prstGeom prst="rect">
            <a:avLst/>
          </a:prstGeom>
          <a:solidFill>
            <a:srgbClr val="D3C5B6"/>
          </a:solidFill>
          <a:ln/>
        </p:spPr>
      </p:sp>
      <p:sp>
        <p:nvSpPr>
          <p:cNvPr id="60" name="Text 3">
            <a:extLst>
              <a:ext uri="{FF2B5EF4-FFF2-40B4-BE49-F238E27FC236}">
                <a16:creationId xmlns:a16="http://schemas.microsoft.com/office/drawing/2014/main" id="{112B90D4-9A79-41FF-8B55-129B9BA7448E}"/>
              </a:ext>
            </a:extLst>
          </p:cNvPr>
          <p:cNvSpPr/>
          <p:nvPr/>
        </p:nvSpPr>
        <p:spPr>
          <a:xfrm>
            <a:off x="8346998" y="3142223"/>
            <a:ext cx="2887932" cy="634362"/>
          </a:xfrm>
          <a:prstGeom prst="rect">
            <a:avLst/>
          </a:prstGeom>
          <a:noFill/>
          <a:ln/>
        </p:spPr>
        <p:txBody>
          <a:bodyPr wrap="none" lIns="0" tIns="0" rIns="0" bIns="0" rtlCol="0" anchor="t"/>
          <a:lstStyle/>
          <a:p>
            <a:pPr marL="0" indent="0" algn="l">
              <a:lnSpc>
                <a:spcPts val="2750"/>
              </a:lnSpc>
              <a:buNone/>
            </a:pP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Lưu lại tập dữ liệu đã mã hoá</a:t>
            </a:r>
          </a:p>
          <a:p>
            <a:pPr marL="0" indent="0" algn="l">
              <a:lnSpc>
                <a:spcPts val="2750"/>
              </a:lnSpc>
              <a:buNone/>
            </a:pPr>
            <a:r>
              <a:rPr lang="en-US" b="1">
                <a:solidFill>
                  <a:srgbClr val="484237"/>
                </a:solidFill>
                <a:latin typeface="Times New Roman" panose="02020603050405020304" pitchFamily="18" charset="0"/>
                <a:cs typeface="Times New Roman" panose="02020603050405020304" pitchFamily="18" charset="0"/>
              </a:rPr>
              <a:t>để huấn luyện mô hình</a:t>
            </a:r>
          </a:p>
        </p:txBody>
      </p:sp>
      <p:sp>
        <p:nvSpPr>
          <p:cNvPr id="61" name="Text 4">
            <a:extLst>
              <a:ext uri="{FF2B5EF4-FFF2-40B4-BE49-F238E27FC236}">
                <a16:creationId xmlns:a16="http://schemas.microsoft.com/office/drawing/2014/main" id="{A34E5310-0875-4D59-82BD-91482E5AD54F}"/>
              </a:ext>
            </a:extLst>
          </p:cNvPr>
          <p:cNvSpPr/>
          <p:nvPr/>
        </p:nvSpPr>
        <p:spPr>
          <a:xfrm>
            <a:off x="7967474" y="4029499"/>
            <a:ext cx="3386325" cy="2220253"/>
          </a:xfrm>
          <a:prstGeom prst="rect">
            <a:avLst/>
          </a:prstGeom>
          <a:noFill/>
          <a:ln/>
        </p:spPr>
        <p:txBody>
          <a:bodyPr wrap="square" lIns="0" tIns="0" rIns="0" bIns="0" rtlCol="0" anchor="t"/>
          <a:lstStyle/>
          <a:p>
            <a:pPr marL="0" indent="0" algn="l">
              <a:buNone/>
            </a:pPr>
            <a:r>
              <a:rPr lang="en-US" sz="1600">
                <a:solidFill>
                  <a:srgbClr val="484237"/>
                </a:solidFill>
                <a:latin typeface="Times New Roman" panose="02020603050405020304" pitchFamily="18" charset="0"/>
                <a:ea typeface="Gelasio" pitchFamily="34" charset="-122"/>
                <a:cs typeface="Times New Roman" panose="02020603050405020304" pitchFamily="18" charset="0"/>
              </a:rPr>
              <a:t>Phân chia kích thước tập train/test và lưu lại tập dữ liệu đã mã hoá qua tiền xử lý dữ liệu, tập dữ liệu khi này đã có thể được sử dụng cho việc huấn luyện mô hình học máy</a:t>
            </a:r>
            <a:endParaRPr lang="en-US" sz="1600">
              <a:solidFill>
                <a:srgbClr val="484237"/>
              </a:solidFill>
              <a:latin typeface="Times New Roman" panose="02020603050405020304" pitchFamily="18" charset="0"/>
              <a:cs typeface="Times New Roman" panose="02020603050405020304" pitchFamily="18" charset="0"/>
            </a:endParaRPr>
          </a:p>
        </p:txBody>
      </p:sp>
      <p:pic>
        <p:nvPicPr>
          <p:cNvPr id="63" name="Image 2" descr="preencoded.png">
            <a:extLst>
              <a:ext uri="{FF2B5EF4-FFF2-40B4-BE49-F238E27FC236}">
                <a16:creationId xmlns:a16="http://schemas.microsoft.com/office/drawing/2014/main" id="{B944D4E7-4828-46DB-A692-855B1E15E5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663" y="3217113"/>
            <a:ext cx="226814" cy="226814"/>
          </a:xfrm>
          <a:prstGeom prst="rect">
            <a:avLst/>
          </a:prstGeom>
        </p:spPr>
      </p:pic>
      <p:pic>
        <p:nvPicPr>
          <p:cNvPr id="19" name="Image 1" descr="preencoded.png">
            <a:extLst>
              <a:ext uri="{FF2B5EF4-FFF2-40B4-BE49-F238E27FC236}">
                <a16:creationId xmlns:a16="http://schemas.microsoft.com/office/drawing/2014/main" id="{39E747E9-0E84-478D-B407-606776BFC4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4798" y="3217113"/>
            <a:ext cx="210026" cy="210026"/>
          </a:xfrm>
          <a:prstGeom prst="rect">
            <a:avLst/>
          </a:prstGeom>
        </p:spPr>
      </p:pic>
      <p:pic>
        <p:nvPicPr>
          <p:cNvPr id="20" name="Image 3" descr="preencoded.png">
            <a:extLst>
              <a:ext uri="{FF2B5EF4-FFF2-40B4-BE49-F238E27FC236}">
                <a16:creationId xmlns:a16="http://schemas.microsoft.com/office/drawing/2014/main" id="{8CB37D19-93BF-4592-B4B9-22B109D609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81883" y="3225507"/>
            <a:ext cx="210026" cy="210026"/>
          </a:xfrm>
          <a:prstGeom prst="rect">
            <a:avLst/>
          </a:prstGeom>
        </p:spPr>
      </p:pic>
    </p:spTree>
    <p:extLst>
      <p:ext uri="{BB962C8B-B14F-4D97-AF65-F5344CB8AC3E}">
        <p14:creationId xmlns:p14="http://schemas.microsoft.com/office/powerpoint/2010/main" val="1260734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1. Chuẩn bị dữ liệu cho quá trình tiền xử lý:</a:t>
            </a:r>
          </a:p>
          <a:p>
            <a:pPr marL="0" indent="0">
              <a:buNone/>
            </a:pPr>
            <a:r>
              <a:rPr lang="en-US" sz="1800" i="1">
                <a:solidFill>
                  <a:srgbClr val="484237"/>
                </a:solidFill>
                <a:latin typeface="Times New Roman" panose="02020603050405020304" pitchFamily="18" charset="0"/>
                <a:cs typeface="Times New Roman" panose="02020603050405020304" pitchFamily="18" charset="0"/>
              </a:rPr>
              <a:t>1.1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Các thư viện liên quan:</a:t>
            </a:r>
          </a:p>
          <a:p>
            <a:pPr marL="0" indent="0">
              <a:buNone/>
            </a:pPr>
            <a:r>
              <a:rPr lang="en-US" sz="1800">
                <a:solidFill>
                  <a:srgbClr val="484237"/>
                </a:solidFill>
                <a:latin typeface="Times New Roman" panose="02020603050405020304" pitchFamily="18" charset="0"/>
                <a:cs typeface="Times New Roman" panose="02020603050405020304" pitchFamily="18" charset="0"/>
              </a:rPr>
              <a:t>Ngoài các thư viện nền tảng cho quá trình khám phá dữ liệu như pandas, numpy, … Ở bước tiền xử lý dữ liệu này chúng tôi muốn đề cập thêm các thư viện khác hỗ trợ trực quan và môi trường cho bước này, bao gồm:</a:t>
            </a:r>
          </a:p>
          <a:p>
            <a:r>
              <a:rPr lang="vi-VN" sz="1800">
                <a:solidFill>
                  <a:srgbClr val="484237"/>
                </a:solidFill>
                <a:latin typeface="Times New Roman" panose="02020603050405020304" pitchFamily="18" charset="0"/>
                <a:cs typeface="Times New Roman" panose="02020603050405020304" pitchFamily="18" charset="0"/>
              </a:rPr>
              <a:t>matplotlib.pyplot (plt) và seaborn (sns):</a:t>
            </a:r>
          </a:p>
          <a:p>
            <a:pPr marL="0" indent="0">
              <a:buNone/>
            </a:pPr>
            <a:r>
              <a:rPr lang="vi-VN" sz="1800">
                <a:solidFill>
                  <a:srgbClr val="484237"/>
                </a:solidFill>
                <a:latin typeface="Times New Roman" panose="02020603050405020304" pitchFamily="18" charset="0"/>
                <a:cs typeface="Times New Roman" panose="02020603050405020304" pitchFamily="18" charset="0"/>
              </a:rPr>
              <a:t>→ Dùng để trực quan hóa dữ liệu ở giai đoạn kiểm tra lại sau tiền xử lý (ví dụ: so sánh phân phối trước và sau chuẩn hóa).</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Trong tiền xử lý, chúng giúp xác minh hiệu quả scaling hoặc encoding.</a:t>
            </a:r>
          </a:p>
          <a:p>
            <a:r>
              <a:rPr lang="vi-VN" sz="1800">
                <a:solidFill>
                  <a:srgbClr val="484237"/>
                </a:solidFill>
                <a:latin typeface="Times New Roman" panose="02020603050405020304" pitchFamily="18" charset="0"/>
                <a:cs typeface="Times New Roman" panose="02020603050405020304" pitchFamily="18" charset="0"/>
              </a:rPr>
              <a:t>os, sys, Path:</a:t>
            </a:r>
          </a:p>
          <a:p>
            <a:pPr marL="0" indent="0">
              <a:buNone/>
            </a:pPr>
            <a:r>
              <a:rPr lang="vi-VN" sz="1800">
                <a:solidFill>
                  <a:srgbClr val="484237"/>
                </a:solidFill>
                <a:latin typeface="Times New Roman" panose="02020603050405020304" pitchFamily="18" charset="0"/>
                <a:cs typeface="Times New Roman" panose="02020603050405020304" pitchFamily="18" charset="0"/>
              </a:rPr>
              <a:t>→ Quản lý đường dẫn file và cấu trúc thư mục khi lưu/nạp dữ liệu, model hoặc pipeline.</a:t>
            </a:r>
            <a:endParaRPr lang="vi-VN" sz="1600" i="1">
              <a:solidFill>
                <a:srgbClr val="484237"/>
              </a:solidFill>
              <a:latin typeface="Times New Roman" panose="02020603050405020304" pitchFamily="18" charset="0"/>
              <a:cs typeface="Times New Roman" panose="02020603050405020304" pitchFamily="18" charset="0"/>
            </a:endParaRPr>
          </a:p>
          <a:p>
            <a:r>
              <a:rPr lang="vi-VN" sz="1800">
                <a:solidFill>
                  <a:srgbClr val="484237"/>
                </a:solidFill>
                <a:latin typeface="Times New Roman" panose="02020603050405020304" pitchFamily="18" charset="0"/>
                <a:cs typeface="Times New Roman" panose="02020603050405020304" pitchFamily="18" charset="0"/>
              </a:rPr>
              <a:t>joblib:</a:t>
            </a:r>
          </a:p>
          <a:p>
            <a:pPr marL="0" indent="0">
              <a:buNone/>
            </a:pPr>
            <a:r>
              <a:rPr lang="vi-VN" sz="1800">
                <a:solidFill>
                  <a:srgbClr val="484237"/>
                </a:solidFill>
                <a:latin typeface="Times New Roman" panose="02020603050405020304" pitchFamily="18" charset="0"/>
                <a:cs typeface="Times New Roman" panose="02020603050405020304" pitchFamily="18" charset="0"/>
              </a:rPr>
              <a:t>→ Dùng để lưu và tải lại pipeline hoặc đối tượng sklearn đã huấn luyện (ví dụ scaler, encoder).</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Trong giai đoạn preprocessing, </a:t>
            </a:r>
            <a:r>
              <a:rPr lang="en-US" sz="1800">
                <a:solidFill>
                  <a:srgbClr val="484237"/>
                </a:solidFill>
                <a:latin typeface="Times New Roman" panose="02020603050405020304" pitchFamily="18" charset="0"/>
                <a:cs typeface="Times New Roman" panose="02020603050405020304" pitchFamily="18" charset="0"/>
              </a:rPr>
              <a:t>chúng ta có thể </a:t>
            </a:r>
            <a:r>
              <a:rPr lang="vi-VN" sz="1800">
                <a:solidFill>
                  <a:srgbClr val="484237"/>
                </a:solidFill>
                <a:latin typeface="Times New Roman" panose="02020603050405020304" pitchFamily="18" charset="0"/>
                <a:cs typeface="Times New Roman" panose="02020603050405020304" pitchFamily="18" charset="0"/>
              </a:rPr>
              <a:t>lưu pipeline đã fit để tái sử dụng mà không cần xử lý lại.</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a:solidFill>
                  <a:srgbClr val="484237"/>
                </a:solidFill>
                <a:latin typeface="Times New Roman" panose="02020603050405020304" pitchFamily="18" charset="0"/>
                <a:cs typeface="Times New Roman" panose="02020603050405020304" pitchFamily="18" charset="0"/>
              </a:rPr>
              <a:t> </a:t>
            </a:r>
            <a:r>
              <a:rPr lang="vi-VN" sz="1800" i="1">
                <a:solidFill>
                  <a:srgbClr val="484237"/>
                </a:solidFill>
                <a:latin typeface="Times New Roman" panose="02020603050405020304" pitchFamily="18" charset="0"/>
                <a:cs typeface="Times New Roman" panose="02020603050405020304" pitchFamily="18" charset="0"/>
              </a:rPr>
              <a:t>Nhóm này giúp trực quan và quản lý luồng dữ liệu, đặc biệt hữu ích khi triển khai pipeline.</a:t>
            </a:r>
            <a:endParaRPr lang="en-US" sz="1800" i="1">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940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1. Chuẩn bị dữ liệu cho quá trình tiền xử lý:</a:t>
            </a:r>
          </a:p>
          <a:p>
            <a:pPr marL="0" indent="0">
              <a:buNone/>
            </a:pPr>
            <a:r>
              <a:rPr lang="en-US" sz="1800" i="1">
                <a:solidFill>
                  <a:srgbClr val="484237"/>
                </a:solidFill>
                <a:latin typeface="Times New Roman" panose="02020603050405020304" pitchFamily="18" charset="0"/>
                <a:cs typeface="Times New Roman" panose="02020603050405020304" pitchFamily="18" charset="0"/>
              </a:rPr>
              <a:t>1.1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Các thư viện liên quan:</a:t>
            </a:r>
          </a:p>
          <a:p>
            <a:pPr marL="0" indent="0">
              <a:buNone/>
            </a:pPr>
            <a:r>
              <a:rPr lang="en-US" sz="1800">
                <a:solidFill>
                  <a:srgbClr val="484237"/>
                </a:solidFill>
                <a:latin typeface="Times New Roman" panose="02020603050405020304" pitchFamily="18" charset="0"/>
                <a:cs typeface="Times New Roman" panose="02020603050405020304" pitchFamily="18" charset="0"/>
              </a:rPr>
              <a:t>Nhóm thư viện xử lý dữ liệu của scikit-learn</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a:t>
            </a:r>
            <a:r>
              <a:rPr lang="vi-VN" sz="1800" i="1">
                <a:solidFill>
                  <a:srgbClr val="484237"/>
                </a:solidFill>
                <a:latin typeface="Times New Roman" panose="02020603050405020304" pitchFamily="18" charset="0"/>
                <a:cs typeface="Times New Roman" panose="02020603050405020304" pitchFamily="18" charset="0"/>
              </a:rPr>
              <a:t>Đây là nhóm thư viện chính trong giai đoạn tiền xử lý và chuẩn bị dữ liệu cho mô hình</a:t>
            </a:r>
            <a:r>
              <a:rPr lang="en-US" sz="1800" i="1">
                <a:solidFill>
                  <a:srgbClr val="484237"/>
                </a:solidFill>
                <a:latin typeface="Times New Roman" panose="02020603050405020304" pitchFamily="18" charset="0"/>
                <a:cs typeface="Times New Roman" panose="02020603050405020304" pitchFamily="18" charset="0"/>
              </a:rPr>
              <a:t>. Là phần lõi của quy trình tiền xử lý giúp mã hóa, chuẩn hóa, và tổ chức pipeline tự động.</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AA47509-CDF6-4CE1-87CC-FCD1A430EA9B}"/>
              </a:ext>
            </a:extLst>
          </p:cNvPr>
          <p:cNvPicPr>
            <a:picLocks noChangeAspect="1"/>
          </p:cNvPicPr>
          <p:nvPr/>
        </p:nvPicPr>
        <p:blipFill>
          <a:blip r:embed="rId2"/>
          <a:stretch>
            <a:fillRect/>
          </a:stretch>
        </p:blipFill>
        <p:spPr>
          <a:xfrm>
            <a:off x="2067097" y="2264114"/>
            <a:ext cx="8057805" cy="1636741"/>
          </a:xfrm>
          <a:prstGeom prst="rect">
            <a:avLst/>
          </a:prstGeom>
        </p:spPr>
      </p:pic>
    </p:spTree>
    <p:extLst>
      <p:ext uri="{BB962C8B-B14F-4D97-AF65-F5344CB8AC3E}">
        <p14:creationId xmlns:p14="http://schemas.microsoft.com/office/powerpoint/2010/main" val="4019752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1. Chuẩn bị dữ liệu cho quá trình tiền xử lý:</a:t>
            </a:r>
          </a:p>
          <a:p>
            <a:pPr marL="0" indent="0">
              <a:buNone/>
            </a:pPr>
            <a:r>
              <a:rPr lang="en-US" sz="1800" i="1">
                <a:solidFill>
                  <a:srgbClr val="484237"/>
                </a:solidFill>
                <a:latin typeface="Times New Roman" panose="02020603050405020304" pitchFamily="18" charset="0"/>
                <a:cs typeface="Times New Roman" panose="02020603050405020304" pitchFamily="18" charset="0"/>
              </a:rPr>
              <a:t>1.2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Tách các biến đặc trưng và target:</a:t>
            </a:r>
          </a:p>
          <a:p>
            <a:pPr marL="0" indent="0">
              <a:buNone/>
            </a:pPr>
            <a:r>
              <a:rPr lang="vi-VN" sz="1800">
                <a:solidFill>
                  <a:srgbClr val="484237"/>
                </a:solidFill>
                <a:latin typeface="Times New Roman" panose="02020603050405020304" pitchFamily="18" charset="0"/>
                <a:cs typeface="Times New Roman" panose="02020603050405020304" pitchFamily="18" charset="0"/>
              </a:rPr>
              <a:t>Trước khi thực hiện các bước mã hoá dữ liệu phân loại (Categorical Encoding) hoặc các biến đổi đặc trưng khác (chuẩn hoá, xử lý giá trị số, v.v.), cần tách riêng biến mục tiêu (target) khỏi tập đặc trưng đầu vào (features).</a:t>
            </a:r>
          </a:p>
          <a:p>
            <a:pPr marL="0" indent="0">
              <a:buNone/>
            </a:pPr>
            <a:r>
              <a:rPr lang="vi-VN" sz="1800">
                <a:solidFill>
                  <a:srgbClr val="484237"/>
                </a:solidFill>
                <a:latin typeface="Times New Roman" panose="02020603050405020304" pitchFamily="18" charset="0"/>
                <a:cs typeface="Times New Roman" panose="02020603050405020304" pitchFamily="18" charset="0"/>
              </a:rPr>
              <a:t>Lý do là vì quá trình mã hoá chỉ được áp dụng cho các đặc trưng dùng để huấn luyện mô hình, nhằm chuyển đổi dữ liệu sang dạng số </a:t>
            </a:r>
            <a:r>
              <a:rPr lang="en-US" sz="1800">
                <a:solidFill>
                  <a:srgbClr val="484237"/>
                </a:solidFill>
                <a:latin typeface="Times New Roman" panose="02020603050405020304" pitchFamily="18" charset="0"/>
                <a:cs typeface="Times New Roman" panose="02020603050405020304" pitchFamily="18" charset="0"/>
              </a:rPr>
              <a:t>để huấn luyện mô hình</a:t>
            </a:r>
            <a:r>
              <a:rPr lang="vi-VN" sz="1800">
                <a:solidFill>
                  <a:srgbClr val="484237"/>
                </a:solidFill>
                <a:latin typeface="Times New Roman" panose="02020603050405020304" pitchFamily="18" charset="0"/>
                <a:cs typeface="Times New Roman" panose="02020603050405020304" pitchFamily="18" charset="0"/>
              </a:rPr>
              <a:t>. Trong khi đó, biến mục tiêu SalePrice là giá trị thực cần dự đoán</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nếu bị mã hoá hoặc biến đổi, nó sẽ làm sai lệch ý nghĩa gốc và ảnh hưởng trực tiếp đến độ chính xác của mô hình.</a:t>
            </a:r>
          </a:p>
          <a:p>
            <a:pPr marL="0" indent="0">
              <a:buNone/>
            </a:pPr>
            <a:r>
              <a:rPr lang="vi-VN" sz="1800">
                <a:solidFill>
                  <a:srgbClr val="484237"/>
                </a:solidFill>
                <a:latin typeface="Times New Roman" panose="02020603050405020304" pitchFamily="18" charset="0"/>
                <a:cs typeface="Times New Roman" panose="02020603050405020304" pitchFamily="18" charset="0"/>
              </a:rPr>
              <a:t>Việc tách SalePrice ra khỏi tập dữ liệu giúp đảm bảo pipeline chỉ xử lý và biến đổi phần dữ liệu đầu vào, tránh rò rỉ thông tin (data leakage) giữa feature và target, đồng thời giữ nguyên giá trị mục tiêu để mô hình có thể học đúng mối quan hệ thực giữa các biến.</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2B0FB86-1DBB-4F3F-86ED-6BF2803D519E}"/>
              </a:ext>
            </a:extLst>
          </p:cNvPr>
          <p:cNvPicPr>
            <a:picLocks noChangeAspect="1"/>
          </p:cNvPicPr>
          <p:nvPr/>
        </p:nvPicPr>
        <p:blipFill rotWithShape="1">
          <a:blip r:embed="rId2"/>
          <a:srcRect l="38" t="6755" r="36846" b="2967"/>
          <a:stretch/>
        </p:blipFill>
        <p:spPr>
          <a:xfrm>
            <a:off x="859398" y="4676775"/>
            <a:ext cx="10494401" cy="790575"/>
          </a:xfrm>
          <a:prstGeom prst="rect">
            <a:avLst/>
          </a:prstGeom>
        </p:spPr>
      </p:pic>
    </p:spTree>
    <p:extLst>
      <p:ext uri="{BB962C8B-B14F-4D97-AF65-F5344CB8AC3E}">
        <p14:creationId xmlns:p14="http://schemas.microsoft.com/office/powerpoint/2010/main" val="470763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Mã hoá và phân loại dữ liệu (Categorical Encoding):</a:t>
            </a:r>
          </a:p>
          <a:p>
            <a:pPr marL="0" indent="0">
              <a:buNone/>
            </a:pPr>
            <a:r>
              <a:rPr lang="en-US" sz="1800" i="1">
                <a:solidFill>
                  <a:srgbClr val="484237"/>
                </a:solidFill>
                <a:latin typeface="Times New Roman" panose="02020603050405020304" pitchFamily="18" charset="0"/>
                <a:cs typeface="Times New Roman" panose="02020603050405020304" pitchFamily="18" charset="0"/>
              </a:rPr>
              <a:t>2.1 – Phân chia nhóm dữ liệu dạng object:</a:t>
            </a:r>
          </a:p>
          <a:p>
            <a:pPr marL="0" indent="0">
              <a:buNone/>
            </a:pPr>
            <a:r>
              <a:rPr lang="en-US" sz="1800">
                <a:solidFill>
                  <a:srgbClr val="484237"/>
                </a:solidFill>
                <a:latin typeface="Times New Roman" panose="02020603050405020304" pitchFamily="18" charset="0"/>
                <a:cs typeface="Times New Roman" panose="02020603050405020304" pitchFamily="18" charset="0"/>
              </a:rPr>
              <a:t>Bản chất các </a:t>
            </a:r>
            <a:r>
              <a:rPr lang="vi-VN" sz="1800">
                <a:solidFill>
                  <a:srgbClr val="484237"/>
                </a:solidFill>
                <a:latin typeface="Times New Roman" panose="02020603050405020304" pitchFamily="18" charset="0"/>
                <a:cs typeface="Times New Roman" panose="02020603050405020304" pitchFamily="18" charset="0"/>
              </a:rPr>
              <a:t>biến dạng chữ (object) </a:t>
            </a:r>
            <a:r>
              <a:rPr lang="en-US" sz="1800">
                <a:solidFill>
                  <a:srgbClr val="484237"/>
                </a:solidFill>
                <a:latin typeface="Times New Roman" panose="02020603050405020304" pitchFamily="18" charset="0"/>
                <a:cs typeface="Times New Roman" panose="02020603050405020304" pitchFamily="18" charset="0"/>
              </a:rPr>
              <a:t>không phải lúc nào cũng</a:t>
            </a:r>
            <a:r>
              <a:rPr lang="vi-VN" sz="1800">
                <a:solidFill>
                  <a:srgbClr val="484237"/>
                </a:solidFill>
                <a:latin typeface="Times New Roman" panose="02020603050405020304" pitchFamily="18" charset="0"/>
                <a:cs typeface="Times New Roman" panose="02020603050405020304" pitchFamily="18" charset="0"/>
              </a:rPr>
              <a:t> mang cùng một ý nghĩa.</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Vì vậy, ta phải mã hoá khác nhau để mô hình hiểu đúng bản chất của dữ liệu</a:t>
            </a:r>
            <a:r>
              <a:rPr lang="en-US" sz="1800">
                <a:solidFill>
                  <a:srgbClr val="484237"/>
                </a:solidFill>
                <a:latin typeface="Times New Roman" panose="02020603050405020304" pitchFamily="18" charset="0"/>
                <a:cs typeface="Times New Roman" panose="02020603050405020304" pitchFamily="18" charset="0"/>
              </a:rPr>
              <a:t>. Ở bước này công việc của chúng tôi là tìm và lọc ra các đặc trưng dạng object để bắt đầu chia chúng ra thành hai nhóm riêng biệt là:</a:t>
            </a:r>
          </a:p>
          <a:p>
            <a:r>
              <a:rPr lang="vi-VN" sz="1800">
                <a:solidFill>
                  <a:srgbClr val="484237"/>
                </a:solidFill>
                <a:latin typeface="Times New Roman" panose="02020603050405020304" pitchFamily="18" charset="0"/>
                <a:cs typeface="Times New Roman" panose="02020603050405020304" pitchFamily="18" charset="0"/>
              </a:rPr>
              <a:t>Ordinal Encoding: các cột có thứ tự (cấp độ, chất lượng, đánh giá, ...), các biến có thứ tự sẵn, có mức độ quan trọng</a:t>
            </a:r>
            <a:r>
              <a:rPr lang="en-US" sz="1800">
                <a:solidFill>
                  <a:srgbClr val="484237"/>
                </a:solidFill>
                <a:latin typeface="Times New Roman" panose="02020603050405020304" pitchFamily="18" charset="0"/>
                <a:cs typeface="Times New Roman" panose="02020603050405020304" pitchFamily="18" charset="0"/>
              </a:rPr>
              <a:t>.</a:t>
            </a:r>
          </a:p>
          <a:p>
            <a:pPr marL="0" indent="0">
              <a:buNone/>
            </a:pPr>
            <a:r>
              <a:rPr lang="en-US" sz="1600" i="1">
                <a:solidFill>
                  <a:srgbClr val="484237"/>
                </a:solidFill>
                <a:latin typeface="Times New Roman" panose="02020603050405020304" pitchFamily="18" charset="0"/>
                <a:cs typeface="Times New Roman" panose="02020603050405020304" pitchFamily="18" charset="0"/>
              </a:rPr>
              <a:t>	Ví dụ: ExterQual (chất lượng vật liệu bên ngoài) – có các giá trị biểu thị mức độ ưu tiên so sánh được: Ex (Excellent), Gd (Good), TA (Average/Typical), Fa (Fair), Po (Poor)</a:t>
            </a:r>
          </a:p>
          <a:p>
            <a:pPr marL="0" indent="0">
              <a:buNone/>
            </a:pPr>
            <a:endParaRPr lang="vi-VN" sz="1800">
              <a:solidFill>
                <a:srgbClr val="484237"/>
              </a:solidFill>
              <a:latin typeface="Times New Roman" panose="02020603050405020304" pitchFamily="18" charset="0"/>
              <a:cs typeface="Times New Roman" panose="02020603050405020304" pitchFamily="18" charset="0"/>
            </a:endParaRPr>
          </a:p>
          <a:p>
            <a:r>
              <a:rPr lang="vi-VN" sz="1800">
                <a:solidFill>
                  <a:srgbClr val="484237"/>
                </a:solidFill>
                <a:latin typeface="Times New Roman" panose="02020603050405020304" pitchFamily="18" charset="0"/>
                <a:cs typeface="Times New Roman" panose="02020603050405020304" pitchFamily="18" charset="0"/>
              </a:rPr>
              <a:t>One-Hot Encoding: các cột không có thứ tự (tên khu, kiểu nhà, loại đường, ...), categories độc lập</a:t>
            </a:r>
            <a:r>
              <a:rPr lang="en-US" sz="1800">
                <a:solidFill>
                  <a:srgbClr val="484237"/>
                </a:solidFill>
                <a:latin typeface="Times New Roman" panose="02020603050405020304" pitchFamily="18" charset="0"/>
                <a:cs typeface="Times New Roman" panose="02020603050405020304" pitchFamily="18" charset="0"/>
              </a:rPr>
              <a:t>.</a:t>
            </a:r>
          </a:p>
          <a:p>
            <a:pPr marL="0" indent="0">
              <a:buNone/>
            </a:pPr>
            <a:r>
              <a:rPr lang="en-US" sz="1600" i="1">
                <a:solidFill>
                  <a:srgbClr val="484237"/>
                </a:solidFill>
                <a:latin typeface="Times New Roman" panose="02020603050405020304" pitchFamily="18" charset="0"/>
                <a:cs typeface="Times New Roman" panose="02020603050405020304" pitchFamily="18" charset="0"/>
              </a:rPr>
              <a:t>	Ví dụ: Neighborhood (Vị trí thực tế trong giới hạn thành phố Ames) – chỉ là nhãn định danh, dùng để phân biệt, miêu tả và không có ỹ nghĩa so sánh cao/thấp: Blmngtn	(Bloomington Heights), Blueste (Bluestem), BrDale (Briardale), …</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614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Mã hoá và phân loại dữ liệu (Categorical Encoding):</a:t>
            </a:r>
          </a:p>
          <a:p>
            <a:pPr marL="0" indent="0">
              <a:buNone/>
            </a:pPr>
            <a:r>
              <a:rPr lang="en-US" sz="1800" i="1">
                <a:solidFill>
                  <a:srgbClr val="484237"/>
                </a:solidFill>
                <a:latin typeface="Times New Roman" panose="02020603050405020304" pitchFamily="18" charset="0"/>
                <a:cs typeface="Times New Roman" panose="02020603050405020304" pitchFamily="18" charset="0"/>
              </a:rPr>
              <a:t>2.1 – Phân chia nhóm dữ liệu dạng object:</a:t>
            </a:r>
          </a:p>
          <a:p>
            <a:pPr marL="0" indent="0">
              <a:buNone/>
            </a:pPr>
            <a:r>
              <a:rPr lang="en-US" sz="1800">
                <a:solidFill>
                  <a:srgbClr val="484237"/>
                </a:solidFill>
                <a:latin typeface="Times New Roman" panose="02020603050405020304" pitchFamily="18" charset="0"/>
                <a:cs typeface="Times New Roman" panose="02020603050405020304" pitchFamily="18" charset="0"/>
              </a:rPr>
              <a:t>Dựa vào thông tin file </a:t>
            </a:r>
            <a:r>
              <a:rPr lang="en-US" sz="1800" i="1">
                <a:solidFill>
                  <a:srgbClr val="484237"/>
                </a:solidFill>
                <a:latin typeface="Times New Roman" panose="02020603050405020304" pitchFamily="18" charset="0"/>
                <a:cs typeface="Times New Roman" panose="02020603050405020304" pitchFamily="18" charset="0"/>
              </a:rPr>
              <a:t>‘data_description’ </a:t>
            </a:r>
            <a:r>
              <a:rPr lang="en-US" sz="1800">
                <a:solidFill>
                  <a:srgbClr val="484237"/>
                </a:solidFill>
                <a:latin typeface="Times New Roman" panose="02020603050405020304" pitchFamily="18" charset="0"/>
                <a:cs typeface="Times New Roman" panose="02020603050405020304" pitchFamily="18" charset="0"/>
              </a:rPr>
              <a:t>mà đội ngũ Kaggle cung cấp cho bộ dữ liệu House Prices - Advanced Regression Techniques.</a:t>
            </a:r>
            <a:r>
              <a:rPr lang="en-US" sz="1800" i="1">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Chúng tôi đã phân loại được các biến object đó như sau:</a:t>
            </a:r>
          </a:p>
          <a:p>
            <a:pPr marL="0" indent="0">
              <a:buNone/>
            </a:pPr>
            <a:r>
              <a:rPr lang="vi-VN" sz="1800">
                <a:solidFill>
                  <a:srgbClr val="484237"/>
                </a:solidFill>
                <a:latin typeface="Times New Roman" panose="02020603050405020304" pitchFamily="18" charset="0"/>
                <a:cs typeface="Times New Roman" panose="02020603050405020304" pitchFamily="18" charset="0"/>
              </a:rPr>
              <a:t>Ordinal Encoding</a:t>
            </a:r>
            <a:r>
              <a:rPr lang="en-US" sz="1800">
                <a:solidFill>
                  <a:srgbClr val="484237"/>
                </a:solidFill>
                <a:latin typeface="Times New Roman" panose="02020603050405020304" pitchFamily="18" charset="0"/>
                <a:cs typeface="Times New Roman" panose="02020603050405020304" pitchFamily="18" charset="0"/>
              </a:rPr>
              <a:t>:</a:t>
            </a:r>
            <a:endParaRPr lang="en-US" sz="1800" i="1">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en-US" sz="1800">
                <a:solidFill>
                  <a:srgbClr val="484237"/>
                </a:solidFill>
                <a:latin typeface="Times New Roman" panose="02020603050405020304" pitchFamily="18" charset="0"/>
                <a:cs typeface="Times New Roman" panose="02020603050405020304" pitchFamily="18" charset="0"/>
              </a:rPr>
              <a:t>One-Hot </a:t>
            </a:r>
            <a:r>
              <a:rPr lang="vi-VN" sz="1800">
                <a:solidFill>
                  <a:srgbClr val="484237"/>
                </a:solidFill>
                <a:latin typeface="Times New Roman" panose="02020603050405020304" pitchFamily="18" charset="0"/>
                <a:cs typeface="Times New Roman" panose="02020603050405020304" pitchFamily="18" charset="0"/>
              </a:rPr>
              <a:t>Encoding</a:t>
            </a:r>
            <a:r>
              <a:rPr lang="en-US" sz="1800">
                <a:solidFill>
                  <a:srgbClr val="484237"/>
                </a:solidFill>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D7E8880C-B313-4CCD-AD70-1D94E2AFC1A6}"/>
              </a:ext>
            </a:extLst>
          </p:cNvPr>
          <p:cNvPicPr>
            <a:picLocks noChangeAspect="1"/>
          </p:cNvPicPr>
          <p:nvPr/>
        </p:nvPicPr>
        <p:blipFill rotWithShape="1">
          <a:blip r:embed="rId2"/>
          <a:srcRect t="1544" r="57735" b="52913"/>
          <a:stretch/>
        </p:blipFill>
        <p:spPr>
          <a:xfrm>
            <a:off x="2363769" y="2879778"/>
            <a:ext cx="5446731" cy="1334245"/>
          </a:xfrm>
          <a:prstGeom prst="rect">
            <a:avLst/>
          </a:prstGeom>
        </p:spPr>
      </p:pic>
      <p:pic>
        <p:nvPicPr>
          <p:cNvPr id="6" name="Picture 5">
            <a:extLst>
              <a:ext uri="{FF2B5EF4-FFF2-40B4-BE49-F238E27FC236}">
                <a16:creationId xmlns:a16="http://schemas.microsoft.com/office/drawing/2014/main" id="{FEFAFD29-F697-4397-BDC4-F60A9922FD38}"/>
              </a:ext>
            </a:extLst>
          </p:cNvPr>
          <p:cNvPicPr>
            <a:picLocks noChangeAspect="1"/>
          </p:cNvPicPr>
          <p:nvPr/>
        </p:nvPicPr>
        <p:blipFill rotWithShape="1">
          <a:blip r:embed="rId2"/>
          <a:srcRect t="56874" r="57735"/>
          <a:stretch/>
        </p:blipFill>
        <p:spPr>
          <a:xfrm>
            <a:off x="2363769" y="5027881"/>
            <a:ext cx="5446731" cy="1263459"/>
          </a:xfrm>
          <a:prstGeom prst="rect">
            <a:avLst/>
          </a:prstGeom>
        </p:spPr>
      </p:pic>
    </p:spTree>
    <p:extLst>
      <p:ext uri="{BB962C8B-B14F-4D97-AF65-F5344CB8AC3E}">
        <p14:creationId xmlns:p14="http://schemas.microsoft.com/office/powerpoint/2010/main" val="2954142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Mã hoá và phân loại dữ liệu (Categorical Encoding):</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 Tiền xử lý dữ liệu bằng ‘Pipeline’:</a:t>
            </a:r>
          </a:p>
          <a:p>
            <a:pPr marL="0" indent="0">
              <a:buNone/>
            </a:pPr>
            <a:r>
              <a:rPr lang="en-US" sz="1800" i="1">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Tạo Pipeline cho các cột dữ liệu số:</a:t>
            </a:r>
          </a:p>
          <a:p>
            <a:r>
              <a:rPr lang="vi-VN" sz="1800">
                <a:solidFill>
                  <a:srgbClr val="484237"/>
                </a:solidFill>
                <a:latin typeface="Times New Roman" panose="02020603050405020304" pitchFamily="18" charset="0"/>
                <a:cs typeface="Times New Roman" panose="02020603050405020304" pitchFamily="18" charset="0"/>
              </a:rPr>
              <a:t>SimpleImputer(strategy='mean’)</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Điền giá trị khuyết </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vi-VN" sz="1800">
                <a:solidFill>
                  <a:srgbClr val="484237"/>
                </a:solidFill>
                <a:latin typeface="Times New Roman" panose="02020603050405020304" pitchFamily="18" charset="0"/>
                <a:cs typeface="Times New Roman" panose="02020603050405020304" pitchFamily="18" charset="0"/>
              </a:rPr>
              <a:t>bằng trung bình (mean) của cột</a:t>
            </a:r>
            <a:r>
              <a:rPr lang="en-US" sz="1800">
                <a:solidFill>
                  <a:srgbClr val="484237"/>
                </a:solidFill>
                <a:latin typeface="Times New Roman" panose="02020603050405020304" pitchFamily="18" charset="0"/>
                <a:cs typeface="Times New Roman" panose="02020603050405020304" pitchFamily="18" charset="0"/>
              </a:rPr>
              <a:t>,</a:t>
            </a:r>
            <a:r>
              <a:rPr lang="vi-VN" sz="1800">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đảm</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bảo </a:t>
            </a:r>
            <a:r>
              <a:rPr lang="en-US" sz="1800">
                <a:solidFill>
                  <a:srgbClr val="484237"/>
                </a:solidFill>
                <a:latin typeface="Times New Roman" panose="02020603050405020304" pitchFamily="18" charset="0"/>
                <a:cs typeface="Times New Roman" panose="02020603050405020304" pitchFamily="18" charset="0"/>
              </a:rPr>
              <a:t>hết </a:t>
            </a:r>
            <a:r>
              <a:rPr lang="vi-VN" sz="1800">
                <a:solidFill>
                  <a:srgbClr val="484237"/>
                </a:solidFill>
                <a:latin typeface="Times New Roman" panose="02020603050405020304" pitchFamily="18" charset="0"/>
                <a:cs typeface="Times New Roman" panose="02020603050405020304" pitchFamily="18" charset="0"/>
              </a:rPr>
              <a:t>NaN.</a:t>
            </a:r>
          </a:p>
          <a:p>
            <a:r>
              <a:rPr lang="vi-VN" sz="1800">
                <a:solidFill>
                  <a:srgbClr val="484237"/>
                </a:solidFill>
                <a:latin typeface="Times New Roman" panose="02020603050405020304" pitchFamily="18" charset="0"/>
                <a:cs typeface="Times New Roman" panose="02020603050405020304" pitchFamily="18" charset="0"/>
              </a:rPr>
              <a:t>StandardScaler()</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Chuẩn hoá dữ liệu số</a:t>
            </a:r>
            <a:r>
              <a:rPr lang="en-US" sz="1800">
                <a:solidFill>
                  <a:srgbClr val="484237"/>
                </a:solidFill>
                <a:latin typeface="Times New Roman" panose="02020603050405020304" pitchFamily="18" charset="0"/>
                <a:cs typeface="Times New Roman" panose="02020603050405020304" pitchFamily="18" charset="0"/>
              </a:rPr>
              <a:t>,</a:t>
            </a:r>
            <a:r>
              <a:rPr lang="vi-VN" sz="1800">
                <a:solidFill>
                  <a:srgbClr val="484237"/>
                </a:solidFill>
                <a:latin typeface="Times New Roman" panose="02020603050405020304" pitchFamily="18" charset="0"/>
                <a:cs typeface="Times New Roman" panose="02020603050405020304" pitchFamily="18" charset="0"/>
              </a:rPr>
              <a:t> đưa các giá trị về cùng thang đo (trung bình 0, độ lệch chuẩn 1).</a:t>
            </a:r>
            <a:endParaRPr lang="en-US" sz="1800">
              <a:solidFill>
                <a:srgbClr val="484237"/>
              </a:solidFill>
              <a:latin typeface="Times New Roman" panose="02020603050405020304" pitchFamily="18" charset="0"/>
              <a:cs typeface="Times New Roman" panose="02020603050405020304" pitchFamily="18" charset="0"/>
            </a:endParaRPr>
          </a:p>
          <a:p>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en-US" sz="1800" i="1">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Tạo Ordinal Encoding Pipeline:</a:t>
            </a:r>
          </a:p>
          <a:p>
            <a:r>
              <a:rPr lang="en-US" sz="1800">
                <a:solidFill>
                  <a:srgbClr val="484237"/>
                </a:solidFill>
                <a:latin typeface="Times New Roman" panose="02020603050405020304" pitchFamily="18" charset="0"/>
                <a:cs typeface="Times New Roman" panose="02020603050405020304" pitchFamily="18" charset="0"/>
              </a:rPr>
              <a:t>SimpleImputer(strategy='most_frequent’): Điền giá</a:t>
            </a:r>
          </a:p>
          <a:p>
            <a:pPr marL="0" indent="0">
              <a:buNone/>
            </a:pPr>
            <a:r>
              <a:rPr lang="en-US" sz="1800">
                <a:solidFill>
                  <a:srgbClr val="484237"/>
                </a:solidFill>
                <a:latin typeface="Times New Roman" panose="02020603050405020304" pitchFamily="18" charset="0"/>
                <a:cs typeface="Times New Roman" panose="02020603050405020304" pitchFamily="18" charset="0"/>
              </a:rPr>
              <a:t>trị khuyết bằng giá trị xuất hiện nhiều nhất (mode).</a:t>
            </a:r>
          </a:p>
          <a:p>
            <a:r>
              <a:rPr lang="en-US" sz="1800">
                <a:solidFill>
                  <a:srgbClr val="484237"/>
                </a:solidFill>
                <a:latin typeface="Times New Roman" panose="02020603050405020304" pitchFamily="18" charset="0"/>
                <a:cs typeface="Times New Roman" panose="02020603050405020304" pitchFamily="18" charset="0"/>
              </a:rPr>
              <a:t>OrdinalEncoder(): Mã hoá các giá trị chữ sang số thứ tự tăng dần (1, 2, 3, …) theo cấp độ.</a:t>
            </a:r>
          </a:p>
        </p:txBody>
      </p:sp>
      <p:pic>
        <p:nvPicPr>
          <p:cNvPr id="7" name="Picture 6">
            <a:extLst>
              <a:ext uri="{FF2B5EF4-FFF2-40B4-BE49-F238E27FC236}">
                <a16:creationId xmlns:a16="http://schemas.microsoft.com/office/drawing/2014/main" id="{6F76A97A-7FBD-49D6-8694-B2D8740F539A}"/>
              </a:ext>
            </a:extLst>
          </p:cNvPr>
          <p:cNvPicPr>
            <a:picLocks noChangeAspect="1"/>
          </p:cNvPicPr>
          <p:nvPr/>
        </p:nvPicPr>
        <p:blipFill rotWithShape="1">
          <a:blip r:embed="rId2"/>
          <a:srcRect r="53282"/>
          <a:stretch/>
        </p:blipFill>
        <p:spPr>
          <a:xfrm>
            <a:off x="6096000" y="1926918"/>
            <a:ext cx="5257799" cy="1025931"/>
          </a:xfrm>
          <a:prstGeom prst="rect">
            <a:avLst/>
          </a:prstGeom>
        </p:spPr>
      </p:pic>
      <p:pic>
        <p:nvPicPr>
          <p:cNvPr id="9" name="Picture 8">
            <a:extLst>
              <a:ext uri="{FF2B5EF4-FFF2-40B4-BE49-F238E27FC236}">
                <a16:creationId xmlns:a16="http://schemas.microsoft.com/office/drawing/2014/main" id="{731A51CC-FB6A-47F4-9DCF-358945D67137}"/>
              </a:ext>
            </a:extLst>
          </p:cNvPr>
          <p:cNvPicPr>
            <a:picLocks noChangeAspect="1"/>
          </p:cNvPicPr>
          <p:nvPr/>
        </p:nvPicPr>
        <p:blipFill rotWithShape="1">
          <a:blip r:embed="rId3"/>
          <a:srcRect r="53281"/>
          <a:stretch/>
        </p:blipFill>
        <p:spPr>
          <a:xfrm>
            <a:off x="6096000" y="3765267"/>
            <a:ext cx="5257799" cy="1049972"/>
          </a:xfrm>
          <a:prstGeom prst="rect">
            <a:avLst/>
          </a:prstGeom>
        </p:spPr>
      </p:pic>
    </p:spTree>
    <p:extLst>
      <p:ext uri="{BB962C8B-B14F-4D97-AF65-F5344CB8AC3E}">
        <p14:creationId xmlns:p14="http://schemas.microsoft.com/office/powerpoint/2010/main" val="775932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 </a:t>
            </a:r>
            <a:r>
              <a:rPr lang="en-US" sz="3600" b="1" err="1">
                <a:solidFill>
                  <a:srgbClr val="484237"/>
                </a:solidFill>
                <a:latin typeface="Times New Roman" panose="02020603050405020304" pitchFamily="18" charset="0"/>
                <a:cs typeface="Times New Roman" panose="02020603050405020304" pitchFamily="18" charset="0"/>
              </a:rPr>
              <a:t>Giới</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Thiệu</a:t>
            </a:r>
            <a:br>
              <a:rPr lang="en-US" b="1">
                <a:solidFill>
                  <a:srgbClr val="484237"/>
                </a:solidFill>
                <a:latin typeface="Times New Roman" panose="02020603050405020304" pitchFamily="18" charset="0"/>
                <a:cs typeface="Times New Roman" panose="02020603050405020304" pitchFamily="18" charset="0"/>
              </a:rPr>
            </a:b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169429"/>
          </a:xfrm>
        </p:spPr>
        <p:txBody>
          <a:bodyPr/>
          <a:lstStyle/>
          <a:p>
            <a:pPr marL="0" indent="0">
              <a:lnSpc>
                <a:spcPct val="100000"/>
              </a:lnSpc>
              <a:buNone/>
            </a:pPr>
            <a:r>
              <a:rPr lang="en-US" sz="2000">
                <a:solidFill>
                  <a:srgbClr val="484237"/>
                </a:solidFill>
                <a:latin typeface="Times New Roman" panose="02020603050405020304" pitchFamily="18" charset="0"/>
                <a:cs typeface="Times New Roman" panose="02020603050405020304" pitchFamily="18" charset="0"/>
              </a:rPr>
              <a:t>B</a:t>
            </a:r>
            <a:r>
              <a:rPr lang="vi-VN" sz="2000">
                <a:solidFill>
                  <a:srgbClr val="484237"/>
                </a:solidFill>
                <a:latin typeface="Times New Roman" panose="02020603050405020304" pitchFamily="18" charset="0"/>
                <a:cs typeface="Times New Roman" panose="02020603050405020304" pitchFamily="18" charset="0"/>
              </a:rPr>
              <a:t>iến mục tiêu</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của</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bài</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này</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là</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giá</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bán</a:t>
            </a:r>
            <a:r>
              <a:rPr lang="vi-VN" sz="2000">
                <a:solidFill>
                  <a:srgbClr val="484237"/>
                </a:solidFill>
                <a:latin typeface="Times New Roman" panose="02020603050405020304" pitchFamily="18" charset="0"/>
                <a:cs typeface="Times New Roman" panose="02020603050405020304" pitchFamily="18" charset="0"/>
              </a:rPr>
              <a:t> (SalePrice) cuối cùng của mỗi căn nhà, được biểu diễn bằng giá trị số thực (USD)</a:t>
            </a:r>
            <a:r>
              <a:rPr lang="en-US" sz="2000">
                <a:solidFill>
                  <a:srgbClr val="484237"/>
                </a:solidFill>
                <a:latin typeface="Times New Roman" panose="02020603050405020304" pitchFamily="18" charset="0"/>
                <a:cs typeface="Times New Roman" panose="02020603050405020304" pitchFamily="18" charset="0"/>
              </a:rPr>
              <a:t>. </a:t>
            </a:r>
            <a:r>
              <a:rPr lang="vi-VN" sz="2000">
                <a:solidFill>
                  <a:srgbClr val="484237"/>
                </a:solidFill>
                <a:latin typeface="Times New Roman" panose="02020603050405020304" pitchFamily="18" charset="0"/>
                <a:cs typeface="Times New Roman" panose="02020603050405020304" pitchFamily="18" charset="0"/>
              </a:rPr>
              <a:t>Bộ dữ liệu được sử dụng rộng rãi trong lĩnh vực Machine Learning và Data Science nhằm:</a:t>
            </a:r>
            <a:r>
              <a:rPr lang="en-US" sz="2000">
                <a:solidFill>
                  <a:srgbClr val="484237"/>
                </a:solidFill>
                <a:latin typeface="Times New Roman" panose="02020603050405020304" pitchFamily="18" charset="0"/>
                <a:cs typeface="Times New Roman" panose="02020603050405020304" pitchFamily="18" charset="0"/>
              </a:rPr>
              <a:t> </a:t>
            </a:r>
          </a:p>
          <a:p>
            <a:pPr>
              <a:lnSpc>
                <a:spcPct val="100000"/>
              </a:lnSpc>
            </a:pPr>
            <a:r>
              <a:rPr lang="en-US" sz="2000">
                <a:solidFill>
                  <a:srgbClr val="484237"/>
                </a:solidFill>
                <a:latin typeface="Times New Roman" panose="02020603050405020304" pitchFamily="18" charset="0"/>
                <a:cs typeface="Times New Roman" panose="02020603050405020304" pitchFamily="18" charset="0"/>
              </a:rPr>
              <a:t>T</a:t>
            </a:r>
            <a:r>
              <a:rPr lang="vi-VN" sz="2000">
                <a:solidFill>
                  <a:srgbClr val="484237"/>
                </a:solidFill>
                <a:latin typeface="Times New Roman" panose="02020603050405020304" pitchFamily="18" charset="0"/>
                <a:cs typeface="Times New Roman" panose="02020603050405020304" pitchFamily="18" charset="0"/>
              </a:rPr>
              <a:t>hực hành các kỹ thuật phân tích dữ liệu (EDA)</a:t>
            </a:r>
            <a:endParaRPr lang="en-US" sz="2000">
              <a:solidFill>
                <a:srgbClr val="484237"/>
              </a:solidFill>
              <a:latin typeface="Times New Roman" panose="02020603050405020304" pitchFamily="18" charset="0"/>
              <a:cs typeface="Times New Roman" panose="02020603050405020304" pitchFamily="18" charset="0"/>
            </a:endParaRPr>
          </a:p>
          <a:p>
            <a:pPr>
              <a:lnSpc>
                <a:spcPct val="100000"/>
              </a:lnSpc>
            </a:pPr>
            <a:r>
              <a:rPr lang="en-US" sz="2000">
                <a:solidFill>
                  <a:srgbClr val="484237"/>
                </a:solidFill>
                <a:latin typeface="Times New Roman" panose="02020603050405020304" pitchFamily="18" charset="0"/>
                <a:cs typeface="Times New Roman" panose="02020603050405020304" pitchFamily="18" charset="0"/>
              </a:rPr>
              <a:t>D</a:t>
            </a:r>
            <a:r>
              <a:rPr lang="vi-VN" sz="2000">
                <a:solidFill>
                  <a:srgbClr val="484237"/>
                </a:solidFill>
                <a:latin typeface="Times New Roman" panose="02020603050405020304" pitchFamily="18" charset="0"/>
                <a:cs typeface="Times New Roman" panose="02020603050405020304" pitchFamily="18" charset="0"/>
              </a:rPr>
              <a:t>ữ liệu ngoại lai</a:t>
            </a:r>
            <a:r>
              <a:rPr lang="en-US" sz="2000">
                <a:solidFill>
                  <a:srgbClr val="484237"/>
                </a:solidFill>
                <a:latin typeface="Times New Roman" panose="02020603050405020304" pitchFamily="18" charset="0"/>
                <a:cs typeface="Times New Roman" panose="02020603050405020304" pitchFamily="18" charset="0"/>
              </a:rPr>
              <a:t> (Outliers)</a:t>
            </a:r>
          </a:p>
          <a:p>
            <a:pPr>
              <a:lnSpc>
                <a:spcPct val="100000"/>
              </a:lnSpc>
            </a:pPr>
            <a:r>
              <a:rPr lang="en-US" sz="2000">
                <a:solidFill>
                  <a:srgbClr val="484237"/>
                </a:solidFill>
                <a:latin typeface="Times New Roman" panose="02020603050405020304" pitchFamily="18" charset="0"/>
                <a:cs typeface="Times New Roman" panose="02020603050405020304" pitchFamily="18" charset="0"/>
              </a:rPr>
              <a:t>X</a:t>
            </a:r>
            <a:r>
              <a:rPr lang="vi-VN" sz="2000">
                <a:solidFill>
                  <a:srgbClr val="484237"/>
                </a:solidFill>
                <a:latin typeface="Times New Roman" panose="02020603050405020304" pitchFamily="18" charset="0"/>
                <a:cs typeface="Times New Roman" panose="02020603050405020304" pitchFamily="18" charset="0"/>
              </a:rPr>
              <a:t>ử lý dữ liệu thiếu</a:t>
            </a:r>
            <a:r>
              <a:rPr lang="en-US" sz="2000">
                <a:solidFill>
                  <a:srgbClr val="484237"/>
                </a:solidFill>
                <a:latin typeface="Times New Roman" panose="02020603050405020304" pitchFamily="18" charset="0"/>
                <a:cs typeface="Times New Roman" panose="02020603050405020304" pitchFamily="18" charset="0"/>
              </a:rPr>
              <a:t> (Missing value)</a:t>
            </a:r>
          </a:p>
          <a:p>
            <a:pPr>
              <a:lnSpc>
                <a:spcPct val="100000"/>
              </a:lnSpc>
            </a:pPr>
            <a:r>
              <a:rPr lang="vi-VN" sz="2000">
                <a:solidFill>
                  <a:srgbClr val="484237"/>
                </a:solidFill>
                <a:latin typeface="Times New Roman" panose="02020603050405020304" pitchFamily="18" charset="0"/>
                <a:cs typeface="Times New Roman" panose="02020603050405020304" pitchFamily="18" charset="0"/>
              </a:rPr>
              <a:t>Thực hiện mã hóa biến phân loại (encoding), chuẩn hóa dữ liệu,</a:t>
            </a:r>
            <a:endParaRPr lang="en-US" sz="2000">
              <a:solidFill>
                <a:srgbClr val="484237"/>
              </a:solidFill>
              <a:latin typeface="Times New Roman" panose="02020603050405020304" pitchFamily="18" charset="0"/>
              <a:cs typeface="Times New Roman" panose="02020603050405020304" pitchFamily="18" charset="0"/>
            </a:endParaRPr>
          </a:p>
          <a:p>
            <a:pPr>
              <a:lnSpc>
                <a:spcPct val="100000"/>
              </a:lnSpc>
            </a:pPr>
            <a:r>
              <a:rPr lang="en-US" sz="2000" err="1">
                <a:solidFill>
                  <a:srgbClr val="484237"/>
                </a:solidFill>
                <a:latin typeface="Times New Roman" panose="02020603050405020304" pitchFamily="18" charset="0"/>
                <a:cs typeface="Times New Roman" panose="02020603050405020304" pitchFamily="18" charset="0"/>
              </a:rPr>
              <a:t>Xây</a:t>
            </a:r>
            <a:r>
              <a:rPr lang="en-US" sz="2000">
                <a:solidFill>
                  <a:srgbClr val="484237"/>
                </a:solidFill>
                <a:latin typeface="Times New Roman" panose="02020603050405020304" pitchFamily="18" charset="0"/>
                <a:cs typeface="Times New Roman" panose="02020603050405020304" pitchFamily="18" charset="0"/>
              </a:rPr>
              <a:t> </a:t>
            </a:r>
            <a:r>
              <a:rPr lang="vi-VN" sz="2000">
                <a:solidFill>
                  <a:srgbClr val="484237"/>
                </a:solidFill>
                <a:latin typeface="Times New Roman" panose="02020603050405020304" pitchFamily="18" charset="0"/>
                <a:cs typeface="Times New Roman" panose="02020603050405020304" pitchFamily="18" charset="0"/>
              </a:rPr>
              <a:t>dựng các mô hình hồi quy (Regression) như Linear Regression, Random Forest, XGBoost,</a:t>
            </a:r>
            <a:r>
              <a:rPr lang="en-US" sz="2000">
                <a:solidFill>
                  <a:srgbClr val="484237"/>
                </a:solidFill>
                <a:latin typeface="Times New Roman" panose="02020603050405020304" pitchFamily="18" charset="0"/>
                <a:cs typeface="Times New Roman" panose="02020603050405020304" pitchFamily="18" charset="0"/>
              </a:rPr>
              <a:t> </a:t>
            </a:r>
            <a:r>
              <a:rPr lang="vi-VN" sz="2000">
                <a:solidFill>
                  <a:srgbClr val="484237"/>
                </a:solidFill>
                <a:latin typeface="Times New Roman" panose="02020603050405020304" pitchFamily="18" charset="0"/>
                <a:cs typeface="Times New Roman" panose="02020603050405020304" pitchFamily="18" charset="0"/>
              </a:rPr>
              <a:t>v</a:t>
            </a:r>
            <a:r>
              <a:rPr lang="en-US" sz="2000">
                <a:solidFill>
                  <a:srgbClr val="484237"/>
                </a:solidFill>
                <a:latin typeface="Times New Roman" panose="02020603050405020304" pitchFamily="18" charset="0"/>
                <a:cs typeface="Times New Roman" panose="02020603050405020304" pitchFamily="18" charset="0"/>
              </a:rPr>
              <a:t>.v.</a:t>
            </a:r>
            <a:endParaRPr lang="vi-VN" sz="2000">
              <a:solidFill>
                <a:srgbClr val="484237"/>
              </a:solidFill>
              <a:latin typeface="Times New Roman" panose="02020603050405020304" pitchFamily="18" charset="0"/>
              <a:cs typeface="Times New Roman" panose="02020603050405020304" pitchFamily="18" charset="0"/>
            </a:endParaRPr>
          </a:p>
          <a:p>
            <a:pPr marL="0" indent="0">
              <a:lnSpc>
                <a:spcPct val="100000"/>
              </a:lnSpc>
              <a:buNone/>
            </a:pPr>
            <a:r>
              <a:rPr lang="vi-VN" sz="2000">
                <a:solidFill>
                  <a:srgbClr val="484237"/>
                </a:solidFill>
                <a:latin typeface="Times New Roman" panose="02020603050405020304" pitchFamily="18" charset="0"/>
                <a:cs typeface="Times New Roman" panose="02020603050405020304" pitchFamily="18" charset="0"/>
              </a:rPr>
              <a:t>Với độ phong phú và đa dạng của các thuộc tính</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trong</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bộ</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dữ</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liệu</a:t>
            </a:r>
            <a:r>
              <a:rPr lang="vi-VN" sz="2000">
                <a:solidFill>
                  <a:srgbClr val="484237"/>
                </a:solidFill>
                <a:latin typeface="Times New Roman" panose="02020603050405020304" pitchFamily="18" charset="0"/>
                <a:cs typeface="Times New Roman" panose="02020603050405020304" pitchFamily="18" charset="0"/>
              </a:rPr>
              <a:t>, House Prices được xem là một</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trong</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những</a:t>
            </a:r>
            <a:r>
              <a:rPr lang="vi-VN" sz="2000">
                <a:solidFill>
                  <a:srgbClr val="484237"/>
                </a:solidFill>
                <a:latin typeface="Times New Roman" panose="02020603050405020304" pitchFamily="18" charset="0"/>
                <a:cs typeface="Times New Roman" panose="02020603050405020304" pitchFamily="18" charset="0"/>
              </a:rPr>
              <a:t> bài toán thực tế</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và</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đơn</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giản</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nhất</a:t>
            </a:r>
            <a:r>
              <a:rPr lang="vi-VN" sz="2000">
                <a:solidFill>
                  <a:srgbClr val="484237"/>
                </a:solidFill>
                <a:latin typeface="Times New Roman" panose="02020603050405020304" pitchFamily="18" charset="0"/>
                <a:cs typeface="Times New Roman" panose="02020603050405020304" pitchFamily="18" charset="0"/>
              </a:rPr>
              <a:t> giúp người </a:t>
            </a:r>
            <a:r>
              <a:rPr lang="en-US" sz="2000" err="1">
                <a:solidFill>
                  <a:srgbClr val="484237"/>
                </a:solidFill>
                <a:latin typeface="Times New Roman" panose="02020603050405020304" pitchFamily="18" charset="0"/>
                <a:cs typeface="Times New Roman" panose="02020603050405020304" pitchFamily="18" charset="0"/>
              </a:rPr>
              <a:t>học</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mới</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làm</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quen</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có</a:t>
            </a:r>
            <a:r>
              <a:rPr lang="vi-VN" sz="2000">
                <a:solidFill>
                  <a:srgbClr val="484237"/>
                </a:solidFill>
                <a:latin typeface="Times New Roman" panose="02020603050405020304" pitchFamily="18" charset="0"/>
                <a:cs typeface="Times New Roman" panose="02020603050405020304" pitchFamily="18" charset="0"/>
              </a:rPr>
              <a:t> rèn luyện kỹ năng dự đoán giá trị liên tục</a:t>
            </a:r>
            <a:r>
              <a:rPr lang="en-US" sz="2000">
                <a:solidFill>
                  <a:srgbClr val="484237"/>
                </a:solidFill>
                <a:latin typeface="Times New Roman" panose="02020603050405020304" pitchFamily="18" charset="0"/>
                <a:cs typeface="Times New Roman" panose="02020603050405020304" pitchFamily="18" charset="0"/>
              </a:rPr>
              <a:t>,</a:t>
            </a:r>
            <a:r>
              <a:rPr lang="vi-VN" sz="2000">
                <a:solidFill>
                  <a:srgbClr val="484237"/>
                </a:solidFill>
                <a:latin typeface="Times New Roman" panose="02020603050405020304" pitchFamily="18" charset="0"/>
                <a:cs typeface="Times New Roman" panose="02020603050405020304" pitchFamily="18" charset="0"/>
              </a:rPr>
              <a:t> phân tích đặc trưng dữ liệu phức tạp</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và</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cách</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xây</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dựng</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các</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mô</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hình</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hồi</a:t>
            </a:r>
            <a:r>
              <a:rPr lang="en-US" sz="2000">
                <a:solidFill>
                  <a:srgbClr val="484237"/>
                </a:solidFill>
                <a:latin typeface="Times New Roman" panose="02020603050405020304" pitchFamily="18" charset="0"/>
                <a:cs typeface="Times New Roman" panose="02020603050405020304" pitchFamily="18" charset="0"/>
              </a:rPr>
              <a:t> </a:t>
            </a:r>
            <a:r>
              <a:rPr lang="en-US" sz="2000" err="1">
                <a:solidFill>
                  <a:srgbClr val="484237"/>
                </a:solidFill>
                <a:latin typeface="Times New Roman" panose="02020603050405020304" pitchFamily="18" charset="0"/>
                <a:cs typeface="Times New Roman" panose="02020603050405020304" pitchFamily="18" charset="0"/>
              </a:rPr>
              <a:t>quy</a:t>
            </a:r>
            <a:r>
              <a:rPr lang="en-US" sz="2000">
                <a:solidFill>
                  <a:srgbClr val="484237"/>
                </a:solidFill>
                <a:latin typeface="Times New Roman" panose="02020603050405020304" pitchFamily="18" charset="0"/>
                <a:cs typeface="Times New Roman" panose="02020603050405020304" pitchFamily="18" charset="0"/>
              </a:rPr>
              <a:t>. </a:t>
            </a:r>
          </a:p>
          <a:p>
            <a:pPr marL="0" indent="0">
              <a:lnSpc>
                <a:spcPct val="100000"/>
              </a:lnSpc>
              <a:buNone/>
            </a:pPr>
            <a:endParaRPr lang="en-US" sz="2000">
              <a:solidFill>
                <a:srgbClr val="4842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997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Mã hoá và phân loại dữ liệu (Categorical Encoding):</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 Tiền xử lý dữ liệu bằng ‘Pipeline’:</a:t>
            </a:r>
          </a:p>
          <a:p>
            <a:pPr marL="0" indent="0">
              <a:buNone/>
            </a:pPr>
            <a:r>
              <a:rPr lang="en-US" sz="1800" i="1">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Tạo One-Hot Encoding Pipeline:</a:t>
            </a:r>
          </a:p>
          <a:p>
            <a:r>
              <a:rPr lang="vi-VN" sz="1800">
                <a:solidFill>
                  <a:srgbClr val="484237"/>
                </a:solidFill>
                <a:latin typeface="Times New Roman" panose="02020603050405020304" pitchFamily="18" charset="0"/>
                <a:cs typeface="Times New Roman" panose="02020603050405020304" pitchFamily="18" charset="0"/>
              </a:rPr>
              <a:t>SimpleImputer(strategy='most_frequent’)</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Điền giá </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vi-VN" sz="1800">
                <a:solidFill>
                  <a:srgbClr val="484237"/>
                </a:solidFill>
                <a:latin typeface="Times New Roman" panose="02020603050405020304" pitchFamily="18" charset="0"/>
                <a:cs typeface="Times New Roman" panose="02020603050405020304" pitchFamily="18" charset="0"/>
              </a:rPr>
              <a:t>trị khuyết bằng giá trị phổ biến nhất trong cột.</a:t>
            </a:r>
          </a:p>
          <a:p>
            <a:r>
              <a:rPr lang="vi-VN" sz="1800">
                <a:solidFill>
                  <a:srgbClr val="484237"/>
                </a:solidFill>
                <a:latin typeface="Times New Roman" panose="02020603050405020304" pitchFamily="18" charset="0"/>
                <a:cs typeface="Times New Roman" panose="02020603050405020304" pitchFamily="18" charset="0"/>
              </a:rPr>
              <a:t>OneHotEncoder(handle_unknown='ignore’)</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Mã hoá từng giá trị khác nhau thành một cột nhị phân 0/1.</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i="1">
              <a:solidFill>
                <a:srgbClr val="484237"/>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E492104-CB02-4074-B736-D002A0BCE446}"/>
              </a:ext>
            </a:extLst>
          </p:cNvPr>
          <p:cNvPicPr>
            <a:picLocks noChangeAspect="1"/>
          </p:cNvPicPr>
          <p:nvPr/>
        </p:nvPicPr>
        <p:blipFill rotWithShape="1">
          <a:blip r:embed="rId2"/>
          <a:srcRect l="-1" r="56876"/>
          <a:stretch/>
        </p:blipFill>
        <p:spPr>
          <a:xfrm>
            <a:off x="6096000" y="1733984"/>
            <a:ext cx="5257799" cy="1119845"/>
          </a:xfrm>
          <a:prstGeom prst="rect">
            <a:avLst/>
          </a:prstGeom>
        </p:spPr>
      </p:pic>
      <p:pic>
        <p:nvPicPr>
          <p:cNvPr id="10" name="Picture 9">
            <a:extLst>
              <a:ext uri="{FF2B5EF4-FFF2-40B4-BE49-F238E27FC236}">
                <a16:creationId xmlns:a16="http://schemas.microsoft.com/office/drawing/2014/main" id="{E5E1D66C-5402-4939-92C4-69A3DDE4CFAD}"/>
              </a:ext>
            </a:extLst>
          </p:cNvPr>
          <p:cNvPicPr>
            <a:picLocks noChangeAspect="1"/>
          </p:cNvPicPr>
          <p:nvPr/>
        </p:nvPicPr>
        <p:blipFill rotWithShape="1">
          <a:blip r:embed="rId3"/>
          <a:srcRect l="-1" r="56875"/>
          <a:stretch/>
        </p:blipFill>
        <p:spPr>
          <a:xfrm>
            <a:off x="6096000" y="3273306"/>
            <a:ext cx="5257799" cy="953796"/>
          </a:xfrm>
          <a:prstGeom prst="rect">
            <a:avLst/>
          </a:prstGeom>
        </p:spPr>
      </p:pic>
    </p:spTree>
    <p:extLst>
      <p:ext uri="{BB962C8B-B14F-4D97-AF65-F5344CB8AC3E}">
        <p14:creationId xmlns:p14="http://schemas.microsoft.com/office/powerpoint/2010/main" val="1010694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Mã hoá và phân loại dữ liệu (Categorical Encoding):</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 Tiền xử lý dữ liệu bằng ‘Pipeline’:</a:t>
            </a:r>
          </a:p>
          <a:p>
            <a:pPr marL="0" indent="0">
              <a:buNone/>
            </a:pPr>
            <a:r>
              <a:rPr lang="en-US" sz="1800" i="1">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Kết hợp tất cả pipelines bằng ColumnTransformer:</a:t>
            </a:r>
            <a:r>
              <a:rPr lang="vi-VN" sz="1800">
                <a:solidFill>
                  <a:srgbClr val="484237"/>
                </a:solidFill>
                <a:latin typeface="Times New Roman" panose="02020603050405020304" pitchFamily="18" charset="0"/>
                <a:cs typeface="Times New Roman" panose="02020603050405020304" pitchFamily="18" charset="0"/>
              </a:rPr>
              <a:t>		</a:t>
            </a:r>
          </a:p>
          <a:p>
            <a:r>
              <a:rPr lang="vi-VN" sz="1800">
                <a:solidFill>
                  <a:srgbClr val="484237"/>
                </a:solidFill>
                <a:latin typeface="Times New Roman" panose="02020603050405020304" pitchFamily="18" charset="0"/>
                <a:cs typeface="Times New Roman" panose="02020603050405020304" pitchFamily="18" charset="0"/>
              </a:rPr>
              <a:t>remainder='passthrough': các cột không nằm trong 3 nhóm trên được giữ nguyên, không biến đổi.</a:t>
            </a:r>
          </a:p>
          <a:p>
            <a:r>
              <a:rPr lang="vi-VN" sz="1800">
                <a:solidFill>
                  <a:srgbClr val="484237"/>
                </a:solidFill>
                <a:latin typeface="Times New Roman" panose="02020603050405020304" pitchFamily="18" charset="0"/>
                <a:cs typeface="Times New Roman" panose="02020603050405020304" pitchFamily="18" charset="0"/>
              </a:rPr>
              <a:t>n_jobs=-1: tận dụng tất cả lõi CPU để xử lý song song (tăng tốc pipeline).</a:t>
            </a: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CDCE0DF-752B-4A90-AC65-85D0C1FA39F2}"/>
              </a:ext>
            </a:extLst>
          </p:cNvPr>
          <p:cNvPicPr>
            <a:picLocks noChangeAspect="1"/>
          </p:cNvPicPr>
          <p:nvPr/>
        </p:nvPicPr>
        <p:blipFill rotWithShape="1">
          <a:blip r:embed="rId2"/>
          <a:srcRect r="72109"/>
          <a:stretch/>
        </p:blipFill>
        <p:spPr>
          <a:xfrm>
            <a:off x="7581218" y="3170170"/>
            <a:ext cx="3772582" cy="1744730"/>
          </a:xfrm>
          <a:prstGeom prst="rect">
            <a:avLst/>
          </a:prstGeom>
        </p:spPr>
      </p:pic>
      <p:graphicFrame>
        <p:nvGraphicFramePr>
          <p:cNvPr id="5" name="Table 9">
            <a:extLst>
              <a:ext uri="{FF2B5EF4-FFF2-40B4-BE49-F238E27FC236}">
                <a16:creationId xmlns:a16="http://schemas.microsoft.com/office/drawing/2014/main" id="{47301839-3E6D-4D58-AD92-2F324A7227BB}"/>
              </a:ext>
            </a:extLst>
          </p:cNvPr>
          <p:cNvGraphicFramePr>
            <a:graphicFrameLocks noGrp="1"/>
          </p:cNvGraphicFramePr>
          <p:nvPr>
            <p:extLst>
              <p:ext uri="{D42A27DB-BD31-4B8C-83A1-F6EECF244321}">
                <p14:modId xmlns:p14="http://schemas.microsoft.com/office/powerpoint/2010/main" val="4215037054"/>
              </p:ext>
            </p:extLst>
          </p:nvPr>
        </p:nvGraphicFramePr>
        <p:xfrm>
          <a:off x="1280773" y="3170170"/>
          <a:ext cx="5857874" cy="2072640"/>
        </p:xfrm>
        <a:graphic>
          <a:graphicData uri="http://schemas.openxmlformats.org/drawingml/2006/table">
            <a:tbl>
              <a:tblPr firstRow="1" bandRow="1">
                <a:tableStyleId>{5C22544A-7EE6-4342-B048-85BDC9FD1C3A}</a:tableStyleId>
              </a:tblPr>
              <a:tblGrid>
                <a:gridCol w="1321113">
                  <a:extLst>
                    <a:ext uri="{9D8B030D-6E8A-4147-A177-3AD203B41FA5}">
                      <a16:colId xmlns:a16="http://schemas.microsoft.com/office/drawing/2014/main" val="2295787704"/>
                    </a:ext>
                  </a:extLst>
                </a:gridCol>
                <a:gridCol w="1568471">
                  <a:extLst>
                    <a:ext uri="{9D8B030D-6E8A-4147-A177-3AD203B41FA5}">
                      <a16:colId xmlns:a16="http://schemas.microsoft.com/office/drawing/2014/main" val="2208366600"/>
                    </a:ext>
                  </a:extLst>
                </a:gridCol>
                <a:gridCol w="2968290">
                  <a:extLst>
                    <a:ext uri="{9D8B030D-6E8A-4147-A177-3AD203B41FA5}">
                      <a16:colId xmlns:a16="http://schemas.microsoft.com/office/drawing/2014/main" val="1326745384"/>
                    </a:ext>
                  </a:extLst>
                </a:gridCol>
              </a:tblGrid>
              <a:tr h="499631">
                <a:tc>
                  <a:txBody>
                    <a:bodyPr/>
                    <a:lstStyle/>
                    <a:p>
                      <a:r>
                        <a:rPr lang="vi-VN" sz="1600">
                          <a:solidFill>
                            <a:schemeClr val="bg1"/>
                          </a:solidFill>
                          <a:latin typeface="Times New Roman" panose="02020603050405020304" pitchFamily="18" charset="0"/>
                          <a:cs typeface="Times New Roman" panose="02020603050405020304" pitchFamily="18" charset="0"/>
                        </a:rPr>
                        <a:t>Tên transformer</a:t>
                      </a:r>
                      <a:endParaRPr lang="en-US" sz="1600">
                        <a:solidFill>
                          <a:schemeClr val="bg1"/>
                        </a:solidFill>
                      </a:endParaRPr>
                    </a:p>
                  </a:txBody>
                  <a:tcPr/>
                </a:tc>
                <a:tc>
                  <a:txBody>
                    <a:bodyPr/>
                    <a:lstStyle/>
                    <a:p>
                      <a:r>
                        <a:rPr lang="vi-VN" sz="1600">
                          <a:solidFill>
                            <a:schemeClr val="bg1"/>
                          </a:solidFill>
                          <a:latin typeface="Times New Roman" panose="02020603050405020304" pitchFamily="18" charset="0"/>
                          <a:cs typeface="Times New Roman" panose="02020603050405020304" pitchFamily="18" charset="0"/>
                        </a:rPr>
                        <a:t>Pipeline áp dụng</a:t>
                      </a:r>
                      <a:endParaRPr lang="en-US" sz="160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a:solidFill>
                            <a:schemeClr val="bg1"/>
                          </a:solidFill>
                          <a:latin typeface="Times New Roman" panose="02020603050405020304" pitchFamily="18" charset="0"/>
                          <a:cs typeface="Times New Roman" panose="02020603050405020304" pitchFamily="18" charset="0"/>
                        </a:rPr>
                        <a:t>Áp dụng cho cột</a:t>
                      </a:r>
                    </a:p>
                    <a:p>
                      <a:endParaRPr lang="en-US" sz="1600">
                        <a:solidFill>
                          <a:schemeClr val="bg1"/>
                        </a:solidFill>
                      </a:endParaRPr>
                    </a:p>
                  </a:txBody>
                  <a:tcPr/>
                </a:tc>
                <a:extLst>
                  <a:ext uri="{0D108BD9-81ED-4DB2-BD59-A6C34878D82A}">
                    <a16:rowId xmlns:a16="http://schemas.microsoft.com/office/drawing/2014/main" val="35232413"/>
                  </a:ext>
                </a:extLst>
              </a:tr>
              <a:tr h="372820">
                <a:tc>
                  <a:txBody>
                    <a:bodyPr/>
                    <a:lstStyle/>
                    <a:p>
                      <a:r>
                        <a:rPr lang="vi-VN" sz="1600">
                          <a:solidFill>
                            <a:srgbClr val="484237"/>
                          </a:solidFill>
                          <a:latin typeface="Times New Roman" panose="02020603050405020304" pitchFamily="18" charset="0"/>
                          <a:cs typeface="Times New Roman" panose="02020603050405020304" pitchFamily="18" charset="0"/>
                        </a:rPr>
                        <a:t>'num_p'</a:t>
                      </a:r>
                      <a:endParaRPr lang="en-US" sz="1600"/>
                    </a:p>
                  </a:txBody>
                  <a:tcPr/>
                </a:tc>
                <a:tc>
                  <a:txBody>
                    <a:bodyPr/>
                    <a:lstStyle/>
                    <a:p>
                      <a:r>
                        <a:rPr lang="vi-VN" sz="1600">
                          <a:solidFill>
                            <a:srgbClr val="484237"/>
                          </a:solidFill>
                          <a:latin typeface="Times New Roman" panose="02020603050405020304" pitchFamily="18" charset="0"/>
                          <a:cs typeface="Times New Roman" panose="02020603050405020304" pitchFamily="18" charset="0"/>
                        </a:rPr>
                        <a:t>num_pipeline</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a:solidFill>
                            <a:srgbClr val="484237"/>
                          </a:solidFill>
                          <a:latin typeface="Times New Roman" panose="02020603050405020304" pitchFamily="18" charset="0"/>
                          <a:cs typeface="Times New Roman" panose="02020603050405020304" pitchFamily="18" charset="0"/>
                        </a:rPr>
                        <a:t>num_cols (các cột số)</a:t>
                      </a:r>
                    </a:p>
                    <a:p>
                      <a:endParaRPr lang="en-US" sz="1600"/>
                    </a:p>
                  </a:txBody>
                  <a:tcPr/>
                </a:tc>
                <a:extLst>
                  <a:ext uri="{0D108BD9-81ED-4DB2-BD59-A6C34878D82A}">
                    <a16:rowId xmlns:a16="http://schemas.microsoft.com/office/drawing/2014/main" val="2434090219"/>
                  </a:ext>
                </a:extLst>
              </a:tr>
              <a:tr h="273338">
                <a:tc>
                  <a:txBody>
                    <a:bodyPr/>
                    <a:lstStyle/>
                    <a:p>
                      <a:r>
                        <a:rPr lang="vi-VN" sz="1600">
                          <a:solidFill>
                            <a:srgbClr val="484237"/>
                          </a:solidFill>
                          <a:latin typeface="Times New Roman" panose="02020603050405020304" pitchFamily="18" charset="0"/>
                          <a:cs typeface="Times New Roman" panose="02020603050405020304" pitchFamily="18" charset="0"/>
                        </a:rPr>
                        <a:t>'ode_p'</a:t>
                      </a:r>
                      <a:endParaRPr lang="en-US" sz="1600"/>
                    </a:p>
                  </a:txBody>
                  <a:tcPr/>
                </a:tc>
                <a:tc>
                  <a:txBody>
                    <a:bodyPr/>
                    <a:lstStyle/>
                    <a:p>
                      <a:r>
                        <a:rPr lang="vi-VN" sz="1600">
                          <a:solidFill>
                            <a:srgbClr val="484237"/>
                          </a:solidFill>
                          <a:latin typeface="Times New Roman" panose="02020603050405020304" pitchFamily="18" charset="0"/>
                          <a:cs typeface="Times New Roman" panose="02020603050405020304" pitchFamily="18" charset="0"/>
                        </a:rPr>
                        <a:t>ode_pipeline</a:t>
                      </a:r>
                      <a:endParaRPr lang="en-US" sz="1600"/>
                    </a:p>
                  </a:txBody>
                  <a:tcPr/>
                </a:tc>
                <a:tc>
                  <a:txBody>
                    <a:bodyPr/>
                    <a:lstStyle/>
                    <a:p>
                      <a:r>
                        <a:rPr lang="vi-VN" sz="1600">
                          <a:solidFill>
                            <a:srgbClr val="484237"/>
                          </a:solidFill>
                          <a:latin typeface="Times New Roman" panose="02020603050405020304" pitchFamily="18" charset="0"/>
                          <a:cs typeface="Times New Roman" panose="02020603050405020304" pitchFamily="18" charset="0"/>
                        </a:rPr>
                        <a:t>ode_cols (các cột có thứ tự)</a:t>
                      </a:r>
                      <a:endParaRPr lang="en-US" sz="1600"/>
                    </a:p>
                  </a:txBody>
                  <a:tcPr/>
                </a:tc>
                <a:extLst>
                  <a:ext uri="{0D108BD9-81ED-4DB2-BD59-A6C34878D82A}">
                    <a16:rowId xmlns:a16="http://schemas.microsoft.com/office/drawing/2014/main" val="1217824742"/>
                  </a:ext>
                </a:extLst>
              </a:tr>
              <a:tr h="499631">
                <a:tc>
                  <a:txBody>
                    <a:bodyPr/>
                    <a:lstStyle/>
                    <a:p>
                      <a:r>
                        <a:rPr lang="vi-VN" sz="1600">
                          <a:solidFill>
                            <a:srgbClr val="484237"/>
                          </a:solidFill>
                          <a:latin typeface="Times New Roman" panose="02020603050405020304" pitchFamily="18" charset="0"/>
                          <a:cs typeface="Times New Roman" panose="02020603050405020304" pitchFamily="18" charset="0"/>
                        </a:rPr>
                        <a:t>'ohe_p'</a:t>
                      </a:r>
                      <a:endParaRPr lang="en-US" sz="1600"/>
                    </a:p>
                  </a:txBody>
                  <a:tcPr/>
                </a:tc>
                <a:tc>
                  <a:txBody>
                    <a:bodyPr/>
                    <a:lstStyle/>
                    <a:p>
                      <a:r>
                        <a:rPr lang="vi-VN" sz="1600">
                          <a:solidFill>
                            <a:srgbClr val="484237"/>
                          </a:solidFill>
                          <a:latin typeface="Times New Roman" panose="02020603050405020304" pitchFamily="18" charset="0"/>
                          <a:cs typeface="Times New Roman" panose="02020603050405020304" pitchFamily="18" charset="0"/>
                        </a:rPr>
                        <a:t>ohe_pipeline</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a:solidFill>
                            <a:srgbClr val="484237"/>
                          </a:solidFill>
                          <a:latin typeface="Times New Roman" panose="02020603050405020304" pitchFamily="18" charset="0"/>
                          <a:cs typeface="Times New Roman" panose="02020603050405020304" pitchFamily="18" charset="0"/>
                        </a:rPr>
                        <a:t>ohe_cols (các cột không thứ tự)</a:t>
                      </a:r>
                    </a:p>
                    <a:p>
                      <a:endParaRPr lang="en-US" sz="1600"/>
                    </a:p>
                  </a:txBody>
                  <a:tcPr/>
                </a:tc>
                <a:extLst>
                  <a:ext uri="{0D108BD9-81ED-4DB2-BD59-A6C34878D82A}">
                    <a16:rowId xmlns:a16="http://schemas.microsoft.com/office/drawing/2014/main" val="2359490639"/>
                  </a:ext>
                </a:extLst>
              </a:tr>
            </a:tbl>
          </a:graphicData>
        </a:graphic>
      </p:graphicFrame>
    </p:spTree>
    <p:extLst>
      <p:ext uri="{BB962C8B-B14F-4D97-AF65-F5344CB8AC3E}">
        <p14:creationId xmlns:p14="http://schemas.microsoft.com/office/powerpoint/2010/main" val="3152997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Mã hoá và phân loại dữ liệu (Categorical Encoding):</a:t>
            </a:r>
          </a:p>
          <a:p>
            <a:pPr marL="0" indent="0">
              <a:buNone/>
            </a:pPr>
            <a:r>
              <a:rPr lang="en-US" sz="1800" i="1">
                <a:solidFill>
                  <a:srgbClr val="484237"/>
                </a:solidFill>
                <a:latin typeface="Times New Roman" panose="02020603050405020304" pitchFamily="18" charset="0"/>
                <a:cs typeface="Times New Roman" panose="02020603050405020304" pitchFamily="18" charset="0"/>
              </a:rPr>
              <a:t>2.2 – Tiền xử lý dữ liệu bằng ‘Pipeline’:</a:t>
            </a:r>
          </a:p>
          <a:p>
            <a:pPr marL="0" indent="0">
              <a:buNone/>
            </a:pPr>
            <a:r>
              <a:rPr lang="en-US" sz="1800" i="1">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Tạo Pipeline tổng hợp (Master Pipeline):</a:t>
            </a:r>
          </a:p>
          <a:p>
            <a:pPr marL="0" indent="0">
              <a:buNone/>
            </a:pPr>
            <a:r>
              <a:rPr lang="en-US" sz="1800" i="1">
                <a:solidFill>
                  <a:srgbClr val="484237"/>
                </a:solidFill>
                <a:latin typeface="Times New Roman" panose="02020603050405020304" pitchFamily="18" charset="0"/>
                <a:cs typeface="Times New Roman" panose="02020603050405020304" pitchFamily="18" charset="0"/>
              </a:rPr>
              <a:t>Mục đích của việc này:</a:t>
            </a:r>
          </a:p>
          <a:p>
            <a:r>
              <a:rPr lang="vi-VN" sz="1800">
                <a:solidFill>
                  <a:srgbClr val="484237"/>
                </a:solidFill>
                <a:latin typeface="Times New Roman" panose="02020603050405020304" pitchFamily="18" charset="0"/>
                <a:cs typeface="Times New Roman" panose="02020603050405020304" pitchFamily="18" charset="0"/>
              </a:rPr>
              <a:t>Dễ dàng fit_transform dữ liệu train.</a:t>
            </a:r>
          </a:p>
          <a:p>
            <a:r>
              <a:rPr lang="vi-VN" sz="1800">
                <a:solidFill>
                  <a:srgbClr val="484237"/>
                </a:solidFill>
                <a:latin typeface="Times New Roman" panose="02020603050405020304" pitchFamily="18" charset="0"/>
                <a:cs typeface="Times New Roman" panose="02020603050405020304" pitchFamily="18" charset="0"/>
              </a:rPr>
              <a:t>Dễ dàng transform dữ liệu test bằng cùng quy trình (đảm bảo đồng nhất).</a:t>
            </a:r>
          </a:p>
          <a:p>
            <a:r>
              <a:rPr lang="vi-VN" sz="1800">
                <a:solidFill>
                  <a:srgbClr val="484237"/>
                </a:solidFill>
                <a:latin typeface="Times New Roman" panose="02020603050405020304" pitchFamily="18" charset="0"/>
                <a:cs typeface="Times New Roman" panose="02020603050405020304" pitchFamily="18" charset="0"/>
              </a:rPr>
              <a:t>Có thể lưu toàn bộ pipeline bằng joblib để sử dụng lại khi dự đoán (predict).</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vi-VN" sz="1800" i="1">
                <a:solidFill>
                  <a:srgbClr val="484237"/>
                </a:solidFill>
                <a:latin typeface="Times New Roman" panose="02020603050405020304" pitchFamily="18" charset="0"/>
                <a:cs typeface="Times New Roman" panose="02020603050405020304" pitchFamily="18" charset="0"/>
              </a:rPr>
              <a:t>Ý nghĩa:</a:t>
            </a:r>
          </a:p>
          <a:p>
            <a:r>
              <a:rPr lang="vi-VN" sz="1800">
                <a:solidFill>
                  <a:srgbClr val="484237"/>
                </a:solidFill>
                <a:latin typeface="Times New Roman" panose="02020603050405020304" pitchFamily="18" charset="0"/>
                <a:cs typeface="Times New Roman" panose="02020603050405020304" pitchFamily="18" charset="0"/>
              </a:rPr>
              <a:t>Đóng gói toàn bộ quy trình tiền xử lý thành một mô-đun duy nhất.</a:t>
            </a:r>
          </a:p>
          <a:p>
            <a:r>
              <a:rPr lang="vi-VN" sz="1800">
                <a:solidFill>
                  <a:srgbClr val="484237"/>
                </a:solidFill>
                <a:latin typeface="Times New Roman" panose="02020603050405020304" pitchFamily="18" charset="0"/>
                <a:cs typeface="Times New Roman" panose="02020603050405020304" pitchFamily="18" charset="0"/>
              </a:rPr>
              <a:t>Đảm bảo dữ liệu train/test được xử lý cùng cách, tránh sai lệch (data inconsistency).</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a:t>
            </a:r>
            <a:r>
              <a:rPr lang="vi-VN" sz="1800" i="1">
                <a:solidFill>
                  <a:srgbClr val="484237"/>
                </a:solidFill>
                <a:latin typeface="Times New Roman" panose="02020603050405020304" pitchFamily="18" charset="0"/>
                <a:cs typeface="Times New Roman" panose="02020603050405020304" pitchFamily="18" charset="0"/>
              </a:rPr>
              <a:t>Sau khi chia dữ liệu phân loại thành hai nhóm (Ordinal và Nominal), quy trình tiền xử lý được tổ chức thành ba pipeline riêng biệt cho dữ liệu số, dữ liệu thứ tự và dữ liệu danh mục. Các pipeline này được kết hợp bằng ColumnTransformer, sau đó gói gọn trong một pipeline tổng (Pipeline) để đảm bảo toàn bộ quá trình xử lý diễn ra nhất quán và có thể tái sử dụng trong các bước huấn luyện và dự đoán mô hình.</a:t>
            </a:r>
            <a:endParaRPr lang="en-US" sz="1800" i="1">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endParaRPr lang="vi-VN" sz="1800">
              <a:solidFill>
                <a:srgbClr val="484237"/>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6722709-DC0B-462E-A0CC-B37011612BC3}"/>
              </a:ext>
            </a:extLst>
          </p:cNvPr>
          <p:cNvPicPr>
            <a:picLocks noChangeAspect="1"/>
          </p:cNvPicPr>
          <p:nvPr/>
        </p:nvPicPr>
        <p:blipFill rotWithShape="1">
          <a:blip r:embed="rId2"/>
          <a:srcRect l="-1" r="56875"/>
          <a:stretch/>
        </p:blipFill>
        <p:spPr>
          <a:xfrm>
            <a:off x="6096000" y="1919460"/>
            <a:ext cx="5257799" cy="953796"/>
          </a:xfrm>
          <a:prstGeom prst="rect">
            <a:avLst/>
          </a:prstGeom>
        </p:spPr>
      </p:pic>
    </p:spTree>
    <p:extLst>
      <p:ext uri="{BB962C8B-B14F-4D97-AF65-F5344CB8AC3E}">
        <p14:creationId xmlns:p14="http://schemas.microsoft.com/office/powerpoint/2010/main" val="458307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Mã hoá và phân loại dữ liệu (Categorical Encoding):</a:t>
            </a:r>
          </a:p>
          <a:p>
            <a:pPr marL="0" indent="0">
              <a:buNone/>
            </a:pPr>
            <a:r>
              <a:rPr lang="en-US" sz="1800" i="1">
                <a:solidFill>
                  <a:srgbClr val="484237"/>
                </a:solidFill>
                <a:latin typeface="Times New Roman" panose="02020603050405020304" pitchFamily="18" charset="0"/>
                <a:cs typeface="Times New Roman" panose="02020603050405020304" pitchFamily="18" charset="0"/>
              </a:rPr>
              <a:t>2.3 – Áp dụng ‘Pipeline’, tách dữ liệu và xử lý:</a:t>
            </a:r>
          </a:p>
          <a:p>
            <a:pPr marL="0" indent="0">
              <a:buNone/>
            </a:pPr>
            <a:r>
              <a:rPr lang="en-US" sz="1800">
                <a:solidFill>
                  <a:srgbClr val="484237"/>
                </a:solidFill>
                <a:latin typeface="Times New Roman" panose="02020603050405020304" pitchFamily="18" charset="0"/>
                <a:cs typeface="Times New Roman" panose="02020603050405020304" pitchFamily="18" charset="0"/>
              </a:rPr>
              <a:t>Trong đó:</a:t>
            </a:r>
          </a:p>
          <a:p>
            <a:r>
              <a:rPr lang="vi-VN" sz="1800">
                <a:solidFill>
                  <a:srgbClr val="484237"/>
                </a:solidFill>
                <a:latin typeface="Times New Roman" panose="02020603050405020304" pitchFamily="18" charset="0"/>
                <a:cs typeface="Times New Roman" panose="02020603050405020304" pitchFamily="18" charset="0"/>
              </a:rPr>
              <a:t>features: chứa tất cả các cột đặc trưng dùng để huấn </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vi-VN" sz="1800">
                <a:solidFill>
                  <a:srgbClr val="484237"/>
                </a:solidFill>
                <a:latin typeface="Times New Roman" panose="02020603050405020304" pitchFamily="18" charset="0"/>
                <a:cs typeface="Times New Roman" panose="02020603050405020304" pitchFamily="18" charset="0"/>
              </a:rPr>
              <a:t>luyện (không gồm SalePrice).</a:t>
            </a:r>
          </a:p>
          <a:p>
            <a:r>
              <a:rPr lang="vi-VN" sz="1800">
                <a:solidFill>
                  <a:srgbClr val="484237"/>
                </a:solidFill>
                <a:latin typeface="Times New Roman" panose="02020603050405020304" pitchFamily="18" charset="0"/>
                <a:cs typeface="Times New Roman" panose="02020603050405020304" pitchFamily="18" charset="0"/>
              </a:rPr>
              <a:t>target: chứa biến mục tiêu (SalePrice) – giá bán cần dự đoán.</a:t>
            </a:r>
            <a:endParaRPr lang="en-US" sz="1800" i="1">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a:t>
            </a:r>
            <a:r>
              <a:rPr lang="vi-VN" sz="1800" i="1">
                <a:solidFill>
                  <a:srgbClr val="484237"/>
                </a:solidFill>
                <a:latin typeface="Times New Roman" panose="02020603050405020304" pitchFamily="18" charset="0"/>
                <a:cs typeface="Times New Roman" panose="02020603050405020304" pitchFamily="18" charset="0"/>
              </a:rPr>
              <a:t>Việc tách riêng giúp đảm bảo các bước mã hoá, chuẩn hoá chỉ áp dụng cho </a:t>
            </a:r>
            <a:r>
              <a:rPr lang="en-US" sz="1800" i="1">
                <a:solidFill>
                  <a:srgbClr val="484237"/>
                </a:solidFill>
                <a:latin typeface="Times New Roman" panose="02020603050405020304" pitchFamily="18" charset="0"/>
                <a:cs typeface="Times New Roman" panose="02020603050405020304" pitchFamily="18" charset="0"/>
              </a:rPr>
              <a:t>đặc trưng</a:t>
            </a:r>
            <a:r>
              <a:rPr lang="vi-VN" sz="1800" i="1">
                <a:solidFill>
                  <a:srgbClr val="484237"/>
                </a:solidFill>
                <a:latin typeface="Times New Roman" panose="02020603050405020304" pitchFamily="18" charset="0"/>
                <a:cs typeface="Times New Roman" panose="02020603050405020304" pitchFamily="18" charset="0"/>
              </a:rPr>
              <a:t>, tránh làm sai lệch giá trị mục tiêu.</a:t>
            </a:r>
            <a:endParaRPr lang="en-US" sz="1800" i="1">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endParaRPr lang="en-US" sz="1800" i="1">
              <a:solidFill>
                <a:srgbClr val="484237"/>
              </a:solidFill>
              <a:latin typeface="Times New Roman" panose="02020603050405020304" pitchFamily="18" charset="0"/>
              <a:cs typeface="Times New Roman" panose="02020603050405020304" pitchFamily="18" charset="0"/>
            </a:endParaRPr>
          </a:p>
          <a:p>
            <a:pPr marL="0" indent="0">
              <a:buNone/>
            </a:pPr>
            <a:r>
              <a:rPr lang="vi-VN" sz="1800">
                <a:solidFill>
                  <a:srgbClr val="484237"/>
                </a:solidFill>
                <a:latin typeface="Times New Roman" panose="02020603050405020304" pitchFamily="18" charset="0"/>
                <a:cs typeface="Times New Roman" panose="02020603050405020304" pitchFamily="18" charset="0"/>
              </a:rPr>
              <a:t>Thực hiện fit và transform toàn bộ dữ liệu đầu vào (features) thông qua pipeline đã định nghĩa ở trên (gồm imputation, encoding, scaling).</a:t>
            </a:r>
          </a:p>
          <a:p>
            <a:r>
              <a:rPr lang="vi-VN" sz="1800">
                <a:solidFill>
                  <a:srgbClr val="484237"/>
                </a:solidFill>
                <a:latin typeface="Times New Roman" panose="02020603050405020304" pitchFamily="18" charset="0"/>
                <a:cs typeface="Times New Roman" panose="02020603050405020304" pitchFamily="18" charset="0"/>
              </a:rPr>
              <a:t>fit_transform() giúp:</a:t>
            </a:r>
          </a:p>
          <a:p>
            <a:r>
              <a:rPr lang="vi-VN" sz="1800">
                <a:solidFill>
                  <a:srgbClr val="484237"/>
                </a:solidFill>
                <a:latin typeface="Times New Roman" panose="02020603050405020304" pitchFamily="18" charset="0"/>
                <a:cs typeface="Times New Roman" panose="02020603050405020304" pitchFamily="18" charset="0"/>
              </a:rPr>
              <a:t>fit: huấn luyện pipeline (học giá trị trung bình, danh mục, thang chuẩn hoá…).</a:t>
            </a:r>
          </a:p>
          <a:p>
            <a:r>
              <a:rPr lang="vi-VN" sz="1800">
                <a:solidFill>
                  <a:srgbClr val="484237"/>
                </a:solidFill>
                <a:latin typeface="Times New Roman" panose="02020603050405020304" pitchFamily="18" charset="0"/>
                <a:cs typeface="Times New Roman" panose="02020603050405020304" pitchFamily="18" charset="0"/>
              </a:rPr>
              <a:t>transform: áp dụng các bước xử lý cho dữ liệu train.</a:t>
            </a:r>
          </a:p>
          <a:p>
            <a:pPr>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a:t>
            </a:r>
            <a:r>
              <a:rPr lang="vi-VN" sz="1800" i="1">
                <a:solidFill>
                  <a:srgbClr val="484237"/>
                </a:solidFill>
                <a:latin typeface="Times New Roman" panose="02020603050405020304" pitchFamily="18" charset="0"/>
                <a:cs typeface="Times New Roman" panose="02020603050405020304" pitchFamily="18" charset="0"/>
              </a:rPr>
              <a:t>Kết quả là ma trận đặc trưng số hoàn toàn sạch, mã hoá đầy đủ, có thể đưa vào mô hình học máy.</a:t>
            </a:r>
            <a:endParaRPr lang="en-US" sz="1800" i="1">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BC717951-3FC4-4C99-9E84-F8C6E5DF105F}"/>
              </a:ext>
            </a:extLst>
          </p:cNvPr>
          <p:cNvPicPr>
            <a:picLocks noChangeAspect="1"/>
          </p:cNvPicPr>
          <p:nvPr/>
        </p:nvPicPr>
        <p:blipFill rotWithShape="1">
          <a:blip r:embed="rId2"/>
          <a:srcRect r="50000"/>
          <a:stretch/>
        </p:blipFill>
        <p:spPr>
          <a:xfrm>
            <a:off x="6096000" y="1492258"/>
            <a:ext cx="5257800" cy="1429097"/>
          </a:xfrm>
          <a:prstGeom prst="rect">
            <a:avLst/>
          </a:prstGeom>
        </p:spPr>
      </p:pic>
    </p:spTree>
    <p:extLst>
      <p:ext uri="{BB962C8B-B14F-4D97-AF65-F5344CB8AC3E}">
        <p14:creationId xmlns:p14="http://schemas.microsoft.com/office/powerpoint/2010/main" val="2733357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2. Mã hoá và phân loại dữ liệu (Categorical Encoding):</a:t>
            </a:r>
          </a:p>
          <a:p>
            <a:pPr marL="0" indent="0">
              <a:buNone/>
            </a:pPr>
            <a:r>
              <a:rPr lang="en-US" sz="1800" i="1">
                <a:solidFill>
                  <a:srgbClr val="484237"/>
                </a:solidFill>
                <a:latin typeface="Times New Roman" panose="02020603050405020304" pitchFamily="18" charset="0"/>
                <a:cs typeface="Times New Roman" panose="02020603050405020304" pitchFamily="18" charset="0"/>
              </a:rPr>
              <a:t>2.3 – Áp dụng ‘Pipeline’, tách dữ liệu và xử lý:</a:t>
            </a:r>
          </a:p>
          <a:p>
            <a:pPr marL="0" indent="0">
              <a:lnSpc>
                <a:spcPct val="100000"/>
              </a:lnSpc>
              <a:spcBef>
                <a:spcPts val="400"/>
              </a:spcBef>
              <a:buNone/>
            </a:pPr>
            <a:r>
              <a:rPr lang="en-US" sz="1800" i="1">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Khôi phục tên đặc trưng sau quá trình biến đổi</a:t>
            </a:r>
            <a:r>
              <a:rPr lang="en-US" sz="1800">
                <a:solidFill>
                  <a:srgbClr val="484237"/>
                </a:solidFill>
                <a:latin typeface="Times New Roman" panose="02020603050405020304" pitchFamily="18" charset="0"/>
                <a:cs typeface="Times New Roman" panose="02020603050405020304" pitchFamily="18" charset="0"/>
              </a:rPr>
              <a:t> từ Pipeline. </a:t>
            </a:r>
            <a:r>
              <a:rPr lang="vi-VN" sz="1800">
                <a:solidFill>
                  <a:srgbClr val="484237"/>
                </a:solidFill>
                <a:latin typeface="Times New Roman" panose="02020603050405020304" pitchFamily="18" charset="0"/>
                <a:cs typeface="Times New Roman" panose="02020603050405020304" pitchFamily="18" charset="0"/>
              </a:rPr>
              <a:t>Sau </a:t>
            </a:r>
            <a:endParaRPr lang="en-US" sz="1800">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400"/>
              </a:spcBef>
              <a:buNone/>
            </a:pPr>
            <a:r>
              <a:rPr lang="vi-VN" sz="1800">
                <a:solidFill>
                  <a:srgbClr val="484237"/>
                </a:solidFill>
                <a:latin typeface="Times New Roman" panose="02020603050405020304" pitchFamily="18" charset="0"/>
                <a:cs typeface="Times New Roman" panose="02020603050405020304" pitchFamily="18" charset="0"/>
              </a:rPr>
              <a:t>khi thực hiện các bước tiền xử lý bằng ColumnTransformer</a:t>
            </a:r>
            <a:r>
              <a:rPr lang="en-US" sz="1800">
                <a:solidFill>
                  <a:srgbClr val="484237"/>
                </a:solidFill>
                <a:latin typeface="Times New Roman" panose="02020603050405020304" pitchFamily="18" charset="0"/>
                <a:cs typeface="Times New Roman" panose="02020603050405020304" pitchFamily="18" charset="0"/>
              </a:rPr>
              <a:t> và</a:t>
            </a:r>
          </a:p>
          <a:p>
            <a:pPr marL="0" indent="0">
              <a:lnSpc>
                <a:spcPct val="100000"/>
              </a:lnSpc>
              <a:spcBef>
                <a:spcPts val="400"/>
              </a:spcBef>
              <a:buNone/>
            </a:pPr>
            <a:r>
              <a:rPr lang="vi-VN" sz="1800">
                <a:solidFill>
                  <a:srgbClr val="484237"/>
                </a:solidFill>
                <a:latin typeface="Times New Roman" panose="02020603050405020304" pitchFamily="18" charset="0"/>
                <a:cs typeface="Times New Roman" panose="02020603050405020304" pitchFamily="18" charset="0"/>
              </a:rPr>
              <a:t>Pipeline:</a:t>
            </a:r>
          </a:p>
          <a:p>
            <a:r>
              <a:rPr lang="vi-VN" sz="1800">
                <a:solidFill>
                  <a:srgbClr val="484237"/>
                </a:solidFill>
                <a:latin typeface="Times New Roman" panose="02020603050405020304" pitchFamily="18" charset="0"/>
                <a:cs typeface="Times New Roman" panose="02020603050405020304" pitchFamily="18" charset="0"/>
              </a:rPr>
              <a:t>Các biến phân loại (object) được mã hoá thành nhiều cột mới </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vi-VN" sz="1800">
                <a:solidFill>
                  <a:srgbClr val="484237"/>
                </a:solidFill>
                <a:latin typeface="Times New Roman" panose="02020603050405020304" pitchFamily="18" charset="0"/>
                <a:cs typeface="Times New Roman" panose="02020603050405020304" pitchFamily="18" charset="0"/>
              </a:rPr>
              <a:t>(nhất là với One-Hot Encoding).</a:t>
            </a:r>
          </a:p>
          <a:p>
            <a:r>
              <a:rPr lang="vi-VN" sz="1800">
                <a:solidFill>
                  <a:srgbClr val="484237"/>
                </a:solidFill>
                <a:latin typeface="Times New Roman" panose="02020603050405020304" pitchFamily="18" charset="0"/>
                <a:cs typeface="Times New Roman" panose="02020603050405020304" pitchFamily="18" charset="0"/>
              </a:rPr>
              <a:t>Dữ liệu sau fit_transform() được trả về dưới dạng mảng numpy,</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vi-VN" sz="1800">
                <a:solidFill>
                  <a:srgbClr val="484237"/>
                </a:solidFill>
                <a:latin typeface="Times New Roman" panose="02020603050405020304" pitchFamily="18" charset="0"/>
                <a:cs typeface="Times New Roman" panose="02020603050405020304" pitchFamily="18" charset="0"/>
              </a:rPr>
              <a:t>nên mất toàn bộ tên cột gốc.</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en-US" sz="1800" i="1">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Vì vậy, ta cần viết một hàm thủ công để lấy lại danh sách</a:t>
            </a:r>
            <a:r>
              <a:rPr lang="en-US" sz="1800">
                <a:solidFill>
                  <a:srgbClr val="484237"/>
                </a:solidFill>
                <a:latin typeface="Times New Roman" panose="02020603050405020304" pitchFamily="18" charset="0"/>
                <a:cs typeface="Times New Roman" panose="02020603050405020304" pitchFamily="18" charset="0"/>
              </a:rPr>
              <a:t> </a:t>
            </a:r>
          </a:p>
          <a:p>
            <a:pPr marL="0" indent="0">
              <a:buNone/>
            </a:pPr>
            <a:r>
              <a:rPr lang="vi-VN" sz="1800">
                <a:solidFill>
                  <a:srgbClr val="484237"/>
                </a:solidFill>
                <a:latin typeface="Times New Roman" panose="02020603050405020304" pitchFamily="18" charset="0"/>
                <a:cs typeface="Times New Roman" panose="02020603050405020304" pitchFamily="18" charset="0"/>
              </a:rPr>
              <a:t>tên cột tương ứng với từng đặc trưng sau khi mã hoá</a:t>
            </a:r>
            <a:r>
              <a:rPr lang="en-US" sz="1800">
                <a:solidFill>
                  <a:srgbClr val="484237"/>
                </a:solidFill>
                <a:latin typeface="Times New Roman" panose="02020603050405020304" pitchFamily="18" charset="0"/>
                <a:cs typeface="Times New Roman" panose="02020603050405020304" pitchFamily="18" charset="0"/>
              </a:rPr>
              <a:t>, gồm chi </a:t>
            </a:r>
          </a:p>
          <a:p>
            <a:pPr marL="0" indent="0">
              <a:buNone/>
            </a:pPr>
            <a:r>
              <a:rPr lang="en-US" sz="1800">
                <a:solidFill>
                  <a:srgbClr val="484237"/>
                </a:solidFill>
                <a:latin typeface="Times New Roman" panose="02020603050405020304" pitchFamily="18" charset="0"/>
                <a:cs typeface="Times New Roman" panose="02020603050405020304" pitchFamily="18" charset="0"/>
              </a:rPr>
              <a:t>Tiết các bước được thể hiện ở chương trình bên: Lấy</a:t>
            </a:r>
          </a:p>
          <a:p>
            <a:pPr marL="0" indent="0">
              <a:buNone/>
            </a:pPr>
            <a:r>
              <a:rPr lang="en-US" sz="1800">
                <a:solidFill>
                  <a:srgbClr val="484237"/>
                </a:solidFill>
                <a:latin typeface="Times New Roman" panose="02020603050405020304" pitchFamily="18" charset="0"/>
                <a:cs typeface="Times New Roman" panose="02020603050405020304" pitchFamily="18" charset="0"/>
              </a:rPr>
              <a:t>ColumnTransformer ra từ pipeline, Lấy tên các cột numerical,</a:t>
            </a:r>
          </a:p>
          <a:p>
            <a:pPr marL="0" indent="0">
              <a:buNone/>
            </a:pPr>
            <a:r>
              <a:rPr lang="en-US" sz="1800">
                <a:solidFill>
                  <a:srgbClr val="484237"/>
                </a:solidFill>
                <a:latin typeface="Times New Roman" panose="02020603050405020304" pitchFamily="18" charset="0"/>
                <a:cs typeface="Times New Roman" panose="02020603050405020304" pitchFamily="18" charset="0"/>
              </a:rPr>
              <a:t>các cột ordinal, các cột One-Hot. Tạo tên cột sau khi mã hoá </a:t>
            </a:r>
          </a:p>
          <a:p>
            <a:pPr marL="0" indent="0">
              <a:buNone/>
            </a:pPr>
            <a:r>
              <a:rPr lang="en-US" sz="1800">
                <a:solidFill>
                  <a:srgbClr val="484237"/>
                </a:solidFill>
                <a:latin typeface="Times New Roman" panose="02020603050405020304" pitchFamily="18" charset="0"/>
                <a:cs typeface="Times New Roman" panose="02020603050405020304" pitchFamily="18" charset="0"/>
              </a:rPr>
              <a:t>One-Hot và gộp tất cả các tên lại và trả về</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i="1">
              <a:solidFill>
                <a:srgbClr val="484237"/>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FA2671C0-8A82-439B-9A7E-36D3B40AF892}"/>
              </a:ext>
            </a:extLst>
          </p:cNvPr>
          <p:cNvPicPr>
            <a:picLocks noChangeAspect="1"/>
          </p:cNvPicPr>
          <p:nvPr/>
        </p:nvPicPr>
        <p:blipFill rotWithShape="1">
          <a:blip r:embed="rId2"/>
          <a:srcRect r="37314"/>
          <a:stretch/>
        </p:blipFill>
        <p:spPr>
          <a:xfrm>
            <a:off x="7032647" y="1521985"/>
            <a:ext cx="4321152" cy="5336015"/>
          </a:xfrm>
          <a:prstGeom prst="rect">
            <a:avLst/>
          </a:prstGeom>
        </p:spPr>
      </p:pic>
    </p:spTree>
    <p:extLst>
      <p:ext uri="{BB962C8B-B14F-4D97-AF65-F5344CB8AC3E}">
        <p14:creationId xmlns:p14="http://schemas.microsoft.com/office/powerpoint/2010/main" val="594774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Tập dữ liệu đã mã hoá cho quá trình huấn luyện mô hình:</a:t>
            </a:r>
          </a:p>
          <a:p>
            <a:pPr marL="0" indent="0">
              <a:buNone/>
            </a:pPr>
            <a:r>
              <a:rPr lang="en-US" sz="1800" i="1">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Sau khi hoàn tất quá trình tiền xử lý và mã hoá dữ liệu bằng Pipeline, ta thu được tập đặc trưng đã được chuyển đổi sang dạng số và có thể dùng trực tiếp để huấn luyện mô hình.</a:t>
            </a:r>
          </a:p>
          <a:p>
            <a:pPr marL="0" indent="0">
              <a:buNone/>
            </a:pPr>
            <a:r>
              <a:rPr lang="en-US" sz="1800">
                <a:solidFill>
                  <a:srgbClr val="484237"/>
                </a:solidFill>
                <a:latin typeface="Times New Roman" panose="02020603050405020304" pitchFamily="18" charset="0"/>
                <a:cs typeface="Times New Roman" panose="02020603050405020304" pitchFamily="18" charset="0"/>
              </a:rPr>
              <a:t>B</a:t>
            </a:r>
            <a:r>
              <a:rPr lang="vi-VN" sz="1800">
                <a:solidFill>
                  <a:srgbClr val="484237"/>
                </a:solidFill>
                <a:latin typeface="Times New Roman" panose="02020603050405020304" pitchFamily="18" charset="0"/>
                <a:cs typeface="Times New Roman" panose="02020603050405020304" pitchFamily="18" charset="0"/>
              </a:rPr>
              <a:t>ước tiếp theo gồm chia dữ liệu train/test, đảm bảo tính nhất quán giữa hai tập, và lưu lại dữ liệu đã xử lý</a:t>
            </a:r>
            <a:r>
              <a:rPr lang="en-US" sz="1800">
                <a:solidFill>
                  <a:srgbClr val="484237"/>
                </a:solidFill>
                <a:latin typeface="Times New Roman" panose="02020603050405020304" pitchFamily="18" charset="0"/>
                <a:cs typeface="Times New Roman" panose="02020603050405020304" pitchFamily="18" charset="0"/>
              </a:rPr>
              <a:t>:</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vi-VN" sz="1800">
                <a:solidFill>
                  <a:srgbClr val="484237"/>
                </a:solidFill>
                <a:latin typeface="Times New Roman" panose="02020603050405020304" pitchFamily="18" charset="0"/>
                <a:cs typeface="Times New Roman" panose="02020603050405020304" pitchFamily="18" charset="0"/>
              </a:rPr>
              <a:t>Chia dữ liệu đã được tiền xử lý (features_preprocessed) thành hai phần:</a:t>
            </a:r>
          </a:p>
          <a:p>
            <a:r>
              <a:rPr lang="vi-VN" sz="1800">
                <a:solidFill>
                  <a:srgbClr val="484237"/>
                </a:solidFill>
                <a:latin typeface="Times New Roman" panose="02020603050405020304" pitchFamily="18" charset="0"/>
                <a:cs typeface="Times New Roman" panose="02020603050405020304" pitchFamily="18" charset="0"/>
              </a:rPr>
              <a:t>Tập Train (80%): dùng để huấn luyện mô hình.</a:t>
            </a:r>
          </a:p>
          <a:p>
            <a:r>
              <a:rPr lang="vi-VN" sz="1800">
                <a:solidFill>
                  <a:srgbClr val="484237"/>
                </a:solidFill>
                <a:latin typeface="Times New Roman" panose="02020603050405020304" pitchFamily="18" charset="0"/>
                <a:cs typeface="Times New Roman" panose="02020603050405020304" pitchFamily="18" charset="0"/>
              </a:rPr>
              <a:t>Tập Test (20%): dùng để đánh giá độ chính xác của mô hình.</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a:solidFill>
                  <a:srgbClr val="484237"/>
                </a:solidFill>
                <a:latin typeface="Times New Roman" panose="02020603050405020304" pitchFamily="18" charset="0"/>
                <a:cs typeface="Times New Roman" panose="02020603050405020304" pitchFamily="18" charset="0"/>
              </a:rPr>
              <a:t> </a:t>
            </a:r>
            <a:r>
              <a:rPr lang="vi-VN" sz="1800" i="1">
                <a:solidFill>
                  <a:srgbClr val="484237"/>
                </a:solidFill>
                <a:latin typeface="Times New Roman" panose="02020603050405020304" pitchFamily="18" charset="0"/>
                <a:cs typeface="Times New Roman" panose="02020603050405020304" pitchFamily="18" charset="0"/>
              </a:rPr>
              <a:t>Đánh giá được khả năng tổng quát hóa (generalization) của mô hình</a:t>
            </a:r>
            <a:r>
              <a:rPr lang="en-US" sz="1800" i="1">
                <a:solidFill>
                  <a:srgbClr val="484237"/>
                </a:solidFill>
                <a:latin typeface="Times New Roman" panose="02020603050405020304" pitchFamily="18" charset="0"/>
                <a:cs typeface="Times New Roman" panose="02020603050405020304" pitchFamily="18" charset="0"/>
              </a:rPr>
              <a:t> và t</a:t>
            </a:r>
            <a:r>
              <a:rPr lang="vi-VN" sz="1800" i="1">
                <a:solidFill>
                  <a:srgbClr val="484237"/>
                </a:solidFill>
                <a:latin typeface="Times New Roman" panose="02020603050405020304" pitchFamily="18" charset="0"/>
                <a:cs typeface="Times New Roman" panose="02020603050405020304" pitchFamily="18" charset="0"/>
              </a:rPr>
              <a:t>ránh tình trạng overfitting khi mô hình chỉ học thuộc dữ liệu huấn luyện.</a:t>
            </a:r>
            <a:endParaRPr lang="en-US" sz="1800" i="1">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104E18D-195F-4B67-8E39-59CABD820E72}"/>
              </a:ext>
            </a:extLst>
          </p:cNvPr>
          <p:cNvPicPr>
            <a:picLocks noChangeAspect="1"/>
          </p:cNvPicPr>
          <p:nvPr/>
        </p:nvPicPr>
        <p:blipFill>
          <a:blip r:embed="rId2"/>
          <a:stretch>
            <a:fillRect/>
          </a:stretch>
        </p:blipFill>
        <p:spPr>
          <a:xfrm>
            <a:off x="838200" y="2457450"/>
            <a:ext cx="10510318" cy="1791613"/>
          </a:xfrm>
          <a:prstGeom prst="rect">
            <a:avLst/>
          </a:prstGeom>
        </p:spPr>
      </p:pic>
    </p:spTree>
    <p:extLst>
      <p:ext uri="{BB962C8B-B14F-4D97-AF65-F5344CB8AC3E}">
        <p14:creationId xmlns:p14="http://schemas.microsoft.com/office/powerpoint/2010/main" val="1151271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III. Tiền xử lý dữ liệu (Data preprocessing)</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3. Tập dữ liệu đã mã hoá cho quá trình huấn luyện mô hình:</a:t>
            </a:r>
          </a:p>
          <a:p>
            <a:pPr marL="0" indent="0">
              <a:buNone/>
            </a:pPr>
            <a:r>
              <a:rPr lang="en-US" sz="1800" i="1">
                <a:solidFill>
                  <a:srgbClr val="484237"/>
                </a:solidFill>
                <a:latin typeface="Times New Roman" panose="02020603050405020304" pitchFamily="18" charset="0"/>
                <a:cs typeface="Times New Roman" panose="02020603050405020304" pitchFamily="18" charset="0"/>
              </a:rPr>
              <a:t>– </a:t>
            </a:r>
            <a:r>
              <a:rPr lang="en-US" sz="1800">
                <a:solidFill>
                  <a:srgbClr val="484237"/>
                </a:solidFill>
                <a:latin typeface="Times New Roman" panose="02020603050405020304" pitchFamily="18" charset="0"/>
                <a:cs typeface="Times New Roman" panose="02020603050405020304" pitchFamily="18" charset="0"/>
              </a:rPr>
              <a:t>Áp dụng Pipeline cho tập Test và Kiểm tra tính nhất quán:</a:t>
            </a:r>
          </a:p>
          <a:p>
            <a:pPr marL="0" indent="0">
              <a:lnSpc>
                <a:spcPct val="100000"/>
              </a:lnSpc>
              <a:spcBef>
                <a:spcPts val="400"/>
              </a:spcBef>
              <a:buNone/>
            </a:pPr>
            <a:r>
              <a:rPr lang="en-US" sz="1800">
                <a:solidFill>
                  <a:srgbClr val="484237"/>
                </a:solidFill>
                <a:latin typeface="Times New Roman" panose="02020603050405020304" pitchFamily="18" charset="0"/>
                <a:cs typeface="Times New Roman" panose="02020603050405020304" pitchFamily="18" charset="0"/>
              </a:rPr>
              <a:t>Ở đây chúng tôi sử dụng </a:t>
            </a:r>
            <a:r>
              <a:rPr lang="vi-VN" sz="1800">
                <a:solidFill>
                  <a:srgbClr val="484237"/>
                </a:solidFill>
                <a:latin typeface="Times New Roman" panose="02020603050405020304" pitchFamily="18" charset="0"/>
                <a:cs typeface="Times New Roman" panose="02020603050405020304" pitchFamily="18" charset="0"/>
              </a:rPr>
              <a:t>Sử dụng transform() </a:t>
            </a:r>
            <a:r>
              <a:rPr lang="en-US" sz="1800">
                <a:solidFill>
                  <a:srgbClr val="484237"/>
                </a:solidFill>
                <a:latin typeface="Times New Roman" panose="02020603050405020304" pitchFamily="18" charset="0"/>
                <a:cs typeface="Times New Roman" panose="02020603050405020304" pitchFamily="18" charset="0"/>
              </a:rPr>
              <a:t>mà k</a:t>
            </a:r>
            <a:r>
              <a:rPr lang="vi-VN" sz="1800">
                <a:solidFill>
                  <a:srgbClr val="484237"/>
                </a:solidFill>
                <a:latin typeface="Times New Roman" panose="02020603050405020304" pitchFamily="18" charset="0"/>
                <a:cs typeface="Times New Roman" panose="02020603050405020304" pitchFamily="18" charset="0"/>
              </a:rPr>
              <a:t>hông</a:t>
            </a:r>
            <a:endParaRPr lang="en-US" sz="1800">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400"/>
              </a:spcBef>
              <a:buNone/>
            </a:pPr>
            <a:r>
              <a:rPr lang="en-US" sz="1800">
                <a:solidFill>
                  <a:srgbClr val="484237"/>
                </a:solidFill>
                <a:latin typeface="Times New Roman" panose="02020603050405020304" pitchFamily="18" charset="0"/>
                <a:cs typeface="Times New Roman" panose="02020603050405020304" pitchFamily="18" charset="0"/>
              </a:rPr>
              <a:t>phải</a:t>
            </a:r>
            <a:r>
              <a:rPr lang="vi-VN" sz="1800">
                <a:solidFill>
                  <a:srgbClr val="484237"/>
                </a:solidFill>
                <a:latin typeface="Times New Roman" panose="02020603050405020304" pitchFamily="18" charset="0"/>
                <a:cs typeface="Times New Roman" panose="02020603050405020304" pitchFamily="18" charset="0"/>
              </a:rPr>
              <a:t> fit_transform() để đảm bảo:</a:t>
            </a:r>
          </a:p>
          <a:p>
            <a:r>
              <a:rPr lang="vi-VN" sz="1800">
                <a:solidFill>
                  <a:srgbClr val="484237"/>
                </a:solidFill>
                <a:latin typeface="Times New Roman" panose="02020603050405020304" pitchFamily="18" charset="0"/>
                <a:cs typeface="Times New Roman" panose="02020603050405020304" pitchFamily="18" charset="0"/>
              </a:rPr>
              <a:t>Giữ nguyên các giá trị trung bình, độ lệch chuẩn, và </a:t>
            </a: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vi-VN" sz="1800">
                <a:solidFill>
                  <a:srgbClr val="484237"/>
                </a:solidFill>
                <a:latin typeface="Times New Roman" panose="02020603050405020304" pitchFamily="18" charset="0"/>
                <a:cs typeface="Times New Roman" panose="02020603050405020304" pitchFamily="18" charset="0"/>
              </a:rPr>
              <a:t>danh mục học được từ train.</a:t>
            </a:r>
          </a:p>
          <a:p>
            <a:r>
              <a:rPr lang="vi-VN" sz="1800">
                <a:solidFill>
                  <a:srgbClr val="484237"/>
                </a:solidFill>
                <a:latin typeface="Times New Roman" panose="02020603050405020304" pitchFamily="18" charset="0"/>
                <a:cs typeface="Times New Roman" panose="02020603050405020304" pitchFamily="18" charset="0"/>
              </a:rPr>
              <a:t>Tránh rò rỉ dữ liệu (data leakage) từ test vào train</a:t>
            </a:r>
            <a:endParaRPr lang="en-US" sz="1800">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400"/>
              </a:spcBef>
              <a:buNone/>
            </a:pPr>
            <a:r>
              <a:rPr lang="en-US" sz="1800">
                <a:solidFill>
                  <a:srgbClr val="484237"/>
                </a:solidFill>
                <a:latin typeface="Times New Roman" panose="02020603050405020304" pitchFamily="18" charset="0"/>
                <a:cs typeface="Times New Roman" panose="02020603050405020304" pitchFamily="18" charset="0"/>
              </a:rPr>
              <a:t>Sau đó chúng tôi kiểm tra cấu trúc giữa tập train và test</a:t>
            </a:r>
          </a:p>
          <a:p>
            <a:pPr marL="0" indent="0">
              <a:lnSpc>
                <a:spcPct val="100000"/>
              </a:lnSpc>
              <a:spcBef>
                <a:spcPts val="400"/>
              </a:spcBef>
              <a:buNone/>
            </a:pPr>
            <a:r>
              <a:rPr lang="en-US" sz="1800">
                <a:solidFill>
                  <a:srgbClr val="484237"/>
                </a:solidFill>
                <a:latin typeface="Times New Roman" panose="02020603050405020304" pitchFamily="18" charset="0"/>
                <a:cs typeface="Times New Roman" panose="02020603050405020304" pitchFamily="18" charset="0"/>
              </a:rPr>
              <a:t>để xác nhận tính nhất quán</a:t>
            </a:r>
          </a:p>
          <a:p>
            <a:pPr marL="0" indent="0">
              <a:lnSpc>
                <a:spcPct val="100000"/>
              </a:lnSpc>
              <a:spcBef>
                <a:spcPts val="400"/>
              </a:spcBef>
              <a:buNone/>
            </a:pPr>
            <a:endParaRPr lang="en-US" sz="1800">
              <a:solidFill>
                <a:srgbClr val="484237"/>
              </a:solidFill>
              <a:latin typeface="Times New Roman" panose="02020603050405020304" pitchFamily="18" charset="0"/>
              <a:cs typeface="Times New Roman" panose="02020603050405020304" pitchFamily="18" charset="0"/>
            </a:endParaRPr>
          </a:p>
          <a:p>
            <a:pPr>
              <a:lnSpc>
                <a:spcPct val="100000"/>
              </a:lnSpc>
              <a:spcBef>
                <a:spcPts val="400"/>
              </a:spcBef>
              <a:buFont typeface="Symbol" panose="05050102010706020507" pitchFamily="18" charset="2"/>
              <a:buChar char="Þ"/>
            </a:pPr>
            <a:r>
              <a:rPr lang="en-US" sz="1800" i="1">
                <a:solidFill>
                  <a:srgbClr val="484237"/>
                </a:solidFill>
                <a:latin typeface="Times New Roman" panose="02020603050405020304" pitchFamily="18" charset="0"/>
                <a:cs typeface="Times New Roman" panose="02020603050405020304" pitchFamily="18" charset="0"/>
              </a:rPr>
              <a:t> Điều này đ</a:t>
            </a:r>
            <a:r>
              <a:rPr lang="vi-VN" sz="1800" i="1">
                <a:solidFill>
                  <a:srgbClr val="484237"/>
                </a:solidFill>
                <a:latin typeface="Times New Roman" panose="02020603050405020304" pitchFamily="18" charset="0"/>
                <a:cs typeface="Times New Roman" panose="02020603050405020304" pitchFamily="18" charset="0"/>
              </a:rPr>
              <a:t>ảm bảo rằng mô hình học máy nhận được cùng cấu trúc đầu vào cho cả train và test</a:t>
            </a:r>
            <a:r>
              <a:rPr lang="en-US" sz="1800" i="1">
                <a:solidFill>
                  <a:srgbClr val="484237"/>
                </a:solidFill>
                <a:latin typeface="Times New Roman" panose="02020603050405020304" pitchFamily="18" charset="0"/>
                <a:cs typeface="Times New Roman" panose="02020603050405020304" pitchFamily="18" charset="0"/>
              </a:rPr>
              <a:t>, l</a:t>
            </a:r>
            <a:r>
              <a:rPr lang="vi-VN" sz="1800" i="1">
                <a:solidFill>
                  <a:srgbClr val="484237"/>
                </a:solidFill>
                <a:latin typeface="Times New Roman" panose="02020603050405020304" pitchFamily="18" charset="0"/>
                <a:cs typeface="Times New Roman" panose="02020603050405020304" pitchFamily="18" charset="0"/>
              </a:rPr>
              <a:t>à bước kiểm tra bắt buộc sau khi áp dụng One-Hot Encoding, vì test có thể chứa danh mục mới.</a:t>
            </a:r>
            <a:r>
              <a:rPr lang="en-US" sz="1800" i="1">
                <a:solidFill>
                  <a:srgbClr val="484237"/>
                </a:solidFill>
                <a:latin typeface="Times New Roman" panose="02020603050405020304" pitchFamily="18" charset="0"/>
                <a:cs typeface="Times New Roman" panose="02020603050405020304" pitchFamily="18" charset="0"/>
              </a:rPr>
              <a:t> </a:t>
            </a:r>
            <a:r>
              <a:rPr lang="vi-VN" sz="1800" i="1">
                <a:solidFill>
                  <a:srgbClr val="484237"/>
                </a:solidFill>
                <a:latin typeface="Times New Roman" panose="02020603050405020304" pitchFamily="18" charset="0"/>
                <a:cs typeface="Times New Roman" panose="02020603050405020304" pitchFamily="18" charset="0"/>
              </a:rPr>
              <a:t>Kết quả</a:t>
            </a:r>
            <a:r>
              <a:rPr lang="en-US" sz="1800" i="1">
                <a:solidFill>
                  <a:srgbClr val="484237"/>
                </a:solidFill>
                <a:latin typeface="Times New Roman" panose="02020603050405020304" pitchFamily="18" charset="0"/>
                <a:cs typeface="Times New Roman" panose="02020603050405020304" pitchFamily="18" charset="0"/>
              </a:rPr>
              <a:t> là</a:t>
            </a:r>
            <a:r>
              <a:rPr lang="vi-VN" sz="1800" i="1">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cs typeface="Times New Roman" panose="02020603050405020304" pitchFamily="18" charset="0"/>
              </a:rPr>
              <a:t>t</a:t>
            </a:r>
            <a:r>
              <a:rPr lang="vi-VN" sz="1800" i="1">
                <a:solidFill>
                  <a:srgbClr val="484237"/>
                </a:solidFill>
                <a:latin typeface="Times New Roman" panose="02020603050405020304" pitchFamily="18" charset="0"/>
                <a:cs typeface="Times New Roman" panose="02020603050405020304" pitchFamily="18" charset="0"/>
              </a:rPr>
              <a:t>ập test được chuyển về dạng số, có cấu trúc đặc trưng giống tập train.</a:t>
            </a:r>
            <a:endParaRPr lang="en-US" sz="1800" i="1">
              <a:solidFill>
                <a:srgbClr val="484237"/>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8EF4324-6A55-4996-89F7-8EAC88B497F5}"/>
              </a:ext>
            </a:extLst>
          </p:cNvPr>
          <p:cNvPicPr>
            <a:picLocks noChangeAspect="1"/>
          </p:cNvPicPr>
          <p:nvPr/>
        </p:nvPicPr>
        <p:blipFill rotWithShape="1">
          <a:blip r:embed="rId2"/>
          <a:srcRect l="3" r="47807"/>
          <a:stretch/>
        </p:blipFill>
        <p:spPr>
          <a:xfrm>
            <a:off x="6362698" y="1831031"/>
            <a:ext cx="4991101" cy="2253260"/>
          </a:xfrm>
          <a:prstGeom prst="rect">
            <a:avLst/>
          </a:prstGeom>
        </p:spPr>
      </p:pic>
    </p:spTree>
    <p:extLst>
      <p:ext uri="{BB962C8B-B14F-4D97-AF65-F5344CB8AC3E}">
        <p14:creationId xmlns:p14="http://schemas.microsoft.com/office/powerpoint/2010/main" val="2728036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dirty="0">
                <a:solidFill>
                  <a:srgbClr val="484237"/>
                </a:solidFill>
                <a:latin typeface="Times New Roman" panose="02020603050405020304" pitchFamily="18" charset="0"/>
                <a:cs typeface="Times New Roman" panose="02020603050405020304" pitchFamily="18" charset="0"/>
              </a:rPr>
              <a:t>III. </a:t>
            </a:r>
            <a:r>
              <a:rPr lang="en-US" sz="3600" b="1" dirty="0" err="1">
                <a:solidFill>
                  <a:srgbClr val="484237"/>
                </a:solidFill>
                <a:latin typeface="Times New Roman" panose="02020603050405020304" pitchFamily="18" charset="0"/>
                <a:cs typeface="Times New Roman" panose="02020603050405020304" pitchFamily="18" charset="0"/>
              </a:rPr>
              <a:t>Tiền</a:t>
            </a:r>
            <a:r>
              <a:rPr lang="en-US" sz="3600" b="1" dirty="0">
                <a:solidFill>
                  <a:srgbClr val="484237"/>
                </a:solidFill>
                <a:latin typeface="Times New Roman" panose="02020603050405020304" pitchFamily="18" charset="0"/>
                <a:cs typeface="Times New Roman" panose="02020603050405020304" pitchFamily="18" charset="0"/>
              </a:rPr>
              <a:t> </a:t>
            </a:r>
            <a:r>
              <a:rPr lang="en-US" sz="3600" b="1" dirty="0" err="1">
                <a:solidFill>
                  <a:srgbClr val="484237"/>
                </a:solidFill>
                <a:latin typeface="Times New Roman" panose="02020603050405020304" pitchFamily="18" charset="0"/>
                <a:cs typeface="Times New Roman" panose="02020603050405020304" pitchFamily="18" charset="0"/>
              </a:rPr>
              <a:t>xử</a:t>
            </a:r>
            <a:r>
              <a:rPr lang="en-US" sz="3600" b="1" dirty="0">
                <a:solidFill>
                  <a:srgbClr val="484237"/>
                </a:solidFill>
                <a:latin typeface="Times New Roman" panose="02020603050405020304" pitchFamily="18" charset="0"/>
                <a:cs typeface="Times New Roman" panose="02020603050405020304" pitchFamily="18" charset="0"/>
              </a:rPr>
              <a:t> </a:t>
            </a:r>
            <a:r>
              <a:rPr lang="en-US" sz="3600" b="1" dirty="0" err="1">
                <a:solidFill>
                  <a:srgbClr val="484237"/>
                </a:solidFill>
                <a:latin typeface="Times New Roman" panose="02020603050405020304" pitchFamily="18" charset="0"/>
                <a:cs typeface="Times New Roman" panose="02020603050405020304" pitchFamily="18" charset="0"/>
              </a:rPr>
              <a:t>lý</a:t>
            </a:r>
            <a:r>
              <a:rPr lang="en-US" sz="3600" b="1" dirty="0">
                <a:solidFill>
                  <a:srgbClr val="484237"/>
                </a:solidFill>
                <a:latin typeface="Times New Roman" panose="02020603050405020304" pitchFamily="18" charset="0"/>
                <a:cs typeface="Times New Roman" panose="02020603050405020304" pitchFamily="18" charset="0"/>
              </a:rPr>
              <a:t> </a:t>
            </a:r>
            <a:r>
              <a:rPr lang="en-US" sz="3600" b="1" dirty="0" err="1">
                <a:solidFill>
                  <a:srgbClr val="484237"/>
                </a:solidFill>
                <a:latin typeface="Times New Roman" panose="02020603050405020304" pitchFamily="18" charset="0"/>
                <a:cs typeface="Times New Roman" panose="02020603050405020304" pitchFamily="18" charset="0"/>
              </a:rPr>
              <a:t>dữ</a:t>
            </a:r>
            <a:r>
              <a:rPr lang="en-US" sz="3600" b="1" dirty="0">
                <a:solidFill>
                  <a:srgbClr val="484237"/>
                </a:solidFill>
                <a:latin typeface="Times New Roman" panose="02020603050405020304" pitchFamily="18" charset="0"/>
                <a:cs typeface="Times New Roman" panose="02020603050405020304" pitchFamily="18" charset="0"/>
              </a:rPr>
              <a:t> </a:t>
            </a:r>
            <a:r>
              <a:rPr lang="en-US" sz="3600" b="1" dirty="0" err="1">
                <a:solidFill>
                  <a:srgbClr val="484237"/>
                </a:solidFill>
                <a:latin typeface="Times New Roman" panose="02020603050405020304" pitchFamily="18" charset="0"/>
                <a:cs typeface="Times New Roman" panose="02020603050405020304" pitchFamily="18" charset="0"/>
              </a:rPr>
              <a:t>liệu</a:t>
            </a:r>
            <a:r>
              <a:rPr lang="en-US" sz="3600" b="1" dirty="0">
                <a:solidFill>
                  <a:srgbClr val="484237"/>
                </a:solidFill>
                <a:latin typeface="Times New Roman" panose="02020603050405020304" pitchFamily="18" charset="0"/>
                <a:cs typeface="Times New Roman" panose="02020603050405020304" pitchFamily="18" charset="0"/>
              </a:rPr>
              <a:t> (Data preprocessing)</a:t>
            </a:r>
            <a:endParaRPr lang="en-US" b="1" dirty="0">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dirty="0">
                <a:solidFill>
                  <a:srgbClr val="484237"/>
                </a:solidFill>
                <a:latin typeface="Times New Roman" panose="02020603050405020304" pitchFamily="18" charset="0"/>
                <a:cs typeface="Times New Roman" panose="02020603050405020304" pitchFamily="18" charset="0"/>
              </a:rPr>
              <a:t>3. </a:t>
            </a:r>
            <a:r>
              <a:rPr lang="en-US" sz="2400" dirty="0" err="1">
                <a:solidFill>
                  <a:srgbClr val="484237"/>
                </a:solidFill>
                <a:latin typeface="Times New Roman" panose="02020603050405020304" pitchFamily="18" charset="0"/>
                <a:cs typeface="Times New Roman" panose="02020603050405020304" pitchFamily="18" charset="0"/>
              </a:rPr>
              <a:t>Tập</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dữ</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liệu</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đã</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mã</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hoá</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cho</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quá</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trình</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huấn</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luyện</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mô</a:t>
            </a:r>
            <a:r>
              <a:rPr lang="en-US" sz="2400" dirty="0">
                <a:solidFill>
                  <a:srgbClr val="484237"/>
                </a:solidFill>
                <a:latin typeface="Times New Roman" panose="02020603050405020304" pitchFamily="18" charset="0"/>
                <a:cs typeface="Times New Roman" panose="02020603050405020304" pitchFamily="18" charset="0"/>
              </a:rPr>
              <a:t> </a:t>
            </a:r>
            <a:r>
              <a:rPr lang="en-US" sz="2400" dirty="0" err="1">
                <a:solidFill>
                  <a:srgbClr val="484237"/>
                </a:solidFill>
                <a:latin typeface="Times New Roman" panose="02020603050405020304" pitchFamily="18" charset="0"/>
                <a:cs typeface="Times New Roman" panose="02020603050405020304" pitchFamily="18" charset="0"/>
              </a:rPr>
              <a:t>hình</a:t>
            </a:r>
            <a:r>
              <a:rPr lang="en-US" sz="2400" dirty="0">
                <a:solidFill>
                  <a:srgbClr val="484237"/>
                </a:solidFill>
                <a:latin typeface="Times New Roman" panose="02020603050405020304" pitchFamily="18" charset="0"/>
                <a:cs typeface="Times New Roman" panose="02020603050405020304" pitchFamily="18" charset="0"/>
              </a:rPr>
              <a:t>:</a:t>
            </a:r>
          </a:p>
          <a:p>
            <a:pPr marL="0" indent="0">
              <a:lnSpc>
                <a:spcPct val="100000"/>
              </a:lnSpc>
              <a:buNone/>
            </a:pPr>
            <a:r>
              <a:rPr lang="en-US" sz="1800" i="1"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Phần</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cuối</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cùng</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trong</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mục</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này</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là</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tạo</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DataFrame</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và</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lưu</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tập</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dữ</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liệu</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sau</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khi</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đã</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mã</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hoá</a:t>
            </a:r>
            <a:endParaRPr lang="en-US" sz="1800" dirty="0">
              <a:solidFill>
                <a:srgbClr val="484237"/>
              </a:solidFill>
              <a:latin typeface="Times New Roman" panose="02020603050405020304" pitchFamily="18" charset="0"/>
              <a:cs typeface="Times New Roman" panose="02020603050405020304" pitchFamily="18" charset="0"/>
            </a:endParaRPr>
          </a:p>
          <a:p>
            <a:pPr marL="0" indent="0">
              <a:lnSpc>
                <a:spcPct val="100000"/>
              </a:lnSpc>
              <a:buNone/>
            </a:pPr>
            <a:endParaRPr lang="en-US" sz="1800" dirty="0">
              <a:solidFill>
                <a:srgbClr val="484237"/>
              </a:solidFill>
              <a:latin typeface="Times New Roman" panose="02020603050405020304" pitchFamily="18" charset="0"/>
              <a:cs typeface="Times New Roman" panose="02020603050405020304" pitchFamily="18" charset="0"/>
            </a:endParaRPr>
          </a:p>
          <a:p>
            <a:pPr marL="0" indent="0">
              <a:lnSpc>
                <a:spcPct val="100000"/>
              </a:lnSpc>
              <a:buNone/>
            </a:pPr>
            <a:endParaRPr lang="en-US" sz="1800" dirty="0">
              <a:solidFill>
                <a:srgbClr val="484237"/>
              </a:solidFill>
              <a:latin typeface="Times New Roman" panose="02020603050405020304" pitchFamily="18" charset="0"/>
              <a:cs typeface="Times New Roman" panose="02020603050405020304" pitchFamily="18" charset="0"/>
            </a:endParaRPr>
          </a:p>
          <a:p>
            <a:pPr marL="0" indent="0">
              <a:lnSpc>
                <a:spcPct val="100000"/>
              </a:lnSpc>
              <a:buNone/>
            </a:pPr>
            <a:endParaRPr lang="en-US" sz="1800" dirty="0">
              <a:solidFill>
                <a:srgbClr val="484237"/>
              </a:solidFill>
              <a:latin typeface="Times New Roman" panose="02020603050405020304" pitchFamily="18" charset="0"/>
              <a:cs typeface="Times New Roman" panose="02020603050405020304" pitchFamily="18" charset="0"/>
            </a:endParaRPr>
          </a:p>
          <a:p>
            <a:pPr marL="0" indent="0">
              <a:lnSpc>
                <a:spcPct val="100000"/>
              </a:lnSpc>
              <a:buNone/>
            </a:pPr>
            <a:endParaRPr lang="en-US" sz="1800" dirty="0">
              <a:solidFill>
                <a:srgbClr val="484237"/>
              </a:solidFill>
              <a:latin typeface="Times New Roman" panose="02020603050405020304" pitchFamily="18" charset="0"/>
              <a:cs typeface="Times New Roman" panose="02020603050405020304" pitchFamily="18" charset="0"/>
            </a:endParaRPr>
          </a:p>
          <a:p>
            <a:pPr marL="0" indent="0">
              <a:lnSpc>
                <a:spcPct val="100000"/>
              </a:lnSpc>
              <a:buNone/>
            </a:pPr>
            <a:endParaRPr lang="en-US" sz="1800" dirty="0">
              <a:solidFill>
                <a:srgbClr val="484237"/>
              </a:solidFill>
              <a:latin typeface="Times New Roman" panose="02020603050405020304" pitchFamily="18" charset="0"/>
              <a:cs typeface="Times New Roman" panose="02020603050405020304" pitchFamily="18" charset="0"/>
            </a:endParaRPr>
          </a:p>
          <a:p>
            <a:pPr marL="0" indent="0">
              <a:lnSpc>
                <a:spcPct val="100000"/>
              </a:lnSpc>
              <a:buNone/>
            </a:pPr>
            <a:r>
              <a:rPr lang="vi-VN" sz="1800" dirty="0">
                <a:solidFill>
                  <a:srgbClr val="484237"/>
                </a:solidFill>
                <a:latin typeface="Times New Roman" panose="02020603050405020304" pitchFamily="18" charset="0"/>
                <a:cs typeface="Times New Roman" panose="02020603050405020304" pitchFamily="18" charset="0"/>
              </a:rPr>
              <a:t>Sau khi pipeline biến đổi, dữ liệu chỉ còn là mảng số (numpy array) </a:t>
            </a:r>
            <a:r>
              <a:rPr lang="en-US" sz="1800" dirty="0" err="1">
                <a:solidFill>
                  <a:srgbClr val="484237"/>
                </a:solidFill>
                <a:latin typeface="Times New Roman" panose="02020603050405020304" pitchFamily="18" charset="0"/>
                <a:cs typeface="Times New Roman" panose="02020603050405020304" pitchFamily="18" charset="0"/>
              </a:rPr>
              <a:t>nên</a:t>
            </a:r>
            <a:r>
              <a:rPr lang="en-US" sz="1800" dirty="0">
                <a:solidFill>
                  <a:srgbClr val="484237"/>
                </a:solidFill>
                <a:latin typeface="Times New Roman" panose="02020603050405020304" pitchFamily="18" charset="0"/>
                <a:cs typeface="Times New Roman" panose="02020603050405020304" pitchFamily="18" charset="0"/>
              </a:rPr>
              <a:t> </a:t>
            </a:r>
            <a:r>
              <a:rPr lang="vi-VN" sz="1800" dirty="0">
                <a:solidFill>
                  <a:srgbClr val="484237"/>
                </a:solidFill>
                <a:latin typeface="Times New Roman" panose="02020603050405020304" pitchFamily="18" charset="0"/>
                <a:cs typeface="Times New Roman" panose="02020603050405020304" pitchFamily="18" charset="0"/>
              </a:rPr>
              <a:t>không có tên </a:t>
            </a:r>
            <a:r>
              <a:rPr lang="en-US" sz="1800" dirty="0" err="1">
                <a:solidFill>
                  <a:srgbClr val="484237"/>
                </a:solidFill>
                <a:latin typeface="Times New Roman" panose="02020603050405020304" pitchFamily="18" charset="0"/>
                <a:cs typeface="Times New Roman" panose="02020603050405020304" pitchFamily="18" charset="0"/>
              </a:rPr>
              <a:t>đặc</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trưng</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tương</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ứng</a:t>
            </a:r>
            <a:r>
              <a:rPr lang="en-US" sz="1800" dirty="0">
                <a:solidFill>
                  <a:srgbClr val="484237"/>
                </a:solidFill>
                <a:latin typeface="Times New Roman" panose="02020603050405020304" pitchFamily="18" charset="0"/>
                <a:cs typeface="Times New Roman" panose="02020603050405020304" pitchFamily="18" charset="0"/>
              </a:rPr>
              <a:t>, d</a:t>
            </a:r>
            <a:r>
              <a:rPr lang="vi-VN" sz="1800" dirty="0">
                <a:solidFill>
                  <a:srgbClr val="484237"/>
                </a:solidFill>
                <a:latin typeface="Times New Roman" panose="02020603050405020304" pitchFamily="18" charset="0"/>
                <a:cs typeface="Times New Roman" panose="02020603050405020304" pitchFamily="18" charset="0"/>
              </a:rPr>
              <a:t>òng lệnh trên tạo lại DataFrame có tên cột tương ứng nhờ danh sách feature_names (lấy từ hàm ở cell trước)</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các</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cột</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khi</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này</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đã</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được</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mã</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hoá</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chuẩn</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hoá</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và</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đồng</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nhất</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cấu</a:t>
            </a:r>
            <a:r>
              <a:rPr lang="en-US" sz="1800" dirty="0">
                <a:solidFill>
                  <a:srgbClr val="484237"/>
                </a:solidFill>
                <a:latin typeface="Times New Roman" panose="02020603050405020304" pitchFamily="18" charset="0"/>
                <a:cs typeface="Times New Roman" panose="02020603050405020304" pitchFamily="18" charset="0"/>
              </a:rPr>
              <a:t> </a:t>
            </a:r>
            <a:r>
              <a:rPr lang="en-US" sz="1800" dirty="0" err="1">
                <a:solidFill>
                  <a:srgbClr val="484237"/>
                </a:solidFill>
                <a:latin typeface="Times New Roman" panose="02020603050405020304" pitchFamily="18" charset="0"/>
                <a:cs typeface="Times New Roman" panose="02020603050405020304" pitchFamily="18" charset="0"/>
              </a:rPr>
              <a:t>trúc</a:t>
            </a:r>
            <a:r>
              <a:rPr lang="en-US" sz="1800" dirty="0">
                <a:solidFill>
                  <a:srgbClr val="484237"/>
                </a:solidFill>
                <a:latin typeface="Times New Roman" panose="02020603050405020304" pitchFamily="18" charset="0"/>
                <a:cs typeface="Times New Roman" panose="02020603050405020304" pitchFamily="18" charset="0"/>
              </a:rPr>
              <a:t>. </a:t>
            </a:r>
          </a:p>
          <a:p>
            <a:pPr>
              <a:lnSpc>
                <a:spcPct val="100000"/>
              </a:lnSpc>
              <a:buFont typeface="Symbol" panose="05050102010706020507" pitchFamily="18" charset="2"/>
              <a:buChar char="Þ"/>
            </a:pP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Tập</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dữ</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liệu</a:t>
            </a:r>
            <a:r>
              <a:rPr lang="en-US" sz="1800" i="1" dirty="0">
                <a:solidFill>
                  <a:srgbClr val="484237"/>
                </a:solidFill>
                <a:latin typeface="Times New Roman" panose="02020603050405020304" pitchFamily="18" charset="0"/>
                <a:cs typeface="Times New Roman" panose="02020603050405020304" pitchFamily="18" charset="0"/>
              </a:rPr>
              <a:t> train </a:t>
            </a:r>
            <a:r>
              <a:rPr lang="en-US" sz="1800" i="1" dirty="0" err="1">
                <a:solidFill>
                  <a:srgbClr val="484237"/>
                </a:solidFill>
                <a:latin typeface="Times New Roman" panose="02020603050405020304" pitchFamily="18" charset="0"/>
                <a:cs typeface="Times New Roman" panose="02020603050405020304" pitchFamily="18" charset="0"/>
              </a:rPr>
              <a:t>và</a:t>
            </a:r>
            <a:r>
              <a:rPr lang="en-US" sz="1800" i="1" dirty="0">
                <a:solidFill>
                  <a:srgbClr val="484237"/>
                </a:solidFill>
                <a:latin typeface="Times New Roman" panose="02020603050405020304" pitchFamily="18" charset="0"/>
                <a:cs typeface="Times New Roman" panose="02020603050405020304" pitchFamily="18" charset="0"/>
              </a:rPr>
              <a:t> test </a:t>
            </a:r>
            <a:r>
              <a:rPr lang="en-US" sz="1800" i="1" dirty="0" err="1">
                <a:solidFill>
                  <a:srgbClr val="484237"/>
                </a:solidFill>
                <a:latin typeface="Times New Roman" panose="02020603050405020304" pitchFamily="18" charset="0"/>
                <a:cs typeface="Times New Roman" panose="02020603050405020304" pitchFamily="18" charset="0"/>
              </a:rPr>
              <a:t>khi</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này</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đã</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đã</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sẵn</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sàng</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cho</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việc</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huấn</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luyện</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mô</a:t>
            </a:r>
            <a:r>
              <a:rPr lang="en-US" sz="1800" i="1" dirty="0">
                <a:solidFill>
                  <a:srgbClr val="484237"/>
                </a:solidFill>
                <a:latin typeface="Times New Roman" panose="02020603050405020304" pitchFamily="18" charset="0"/>
                <a:cs typeface="Times New Roman" panose="02020603050405020304" pitchFamily="18" charset="0"/>
              </a:rPr>
              <a:t> </a:t>
            </a:r>
            <a:r>
              <a:rPr lang="en-US" sz="1800" i="1" dirty="0" err="1">
                <a:solidFill>
                  <a:srgbClr val="484237"/>
                </a:solidFill>
                <a:latin typeface="Times New Roman" panose="02020603050405020304" pitchFamily="18" charset="0"/>
                <a:cs typeface="Times New Roman" panose="02020603050405020304" pitchFamily="18" charset="0"/>
              </a:rPr>
              <a:t>hình</a:t>
            </a:r>
            <a:endParaRPr lang="en-US" sz="1800" i="1" dirty="0">
              <a:solidFill>
                <a:srgbClr val="484237"/>
              </a:solidFill>
              <a:latin typeface="Times New Roman" panose="02020603050405020304" pitchFamily="18" charset="0"/>
              <a:cs typeface="Times New Roman" panose="02020603050405020304" pitchFamily="18" charset="0"/>
            </a:endParaRPr>
          </a:p>
          <a:p>
            <a:pPr marL="0" indent="0">
              <a:lnSpc>
                <a:spcPct val="100000"/>
              </a:lnSpc>
              <a:buNone/>
            </a:pPr>
            <a:endParaRPr lang="en-US" sz="1800" dirty="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dirty="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dirty="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118B669-4DE1-47B5-B4CA-A4026A0F0089}"/>
              </a:ext>
            </a:extLst>
          </p:cNvPr>
          <p:cNvPicPr>
            <a:picLocks noChangeAspect="1"/>
          </p:cNvPicPr>
          <p:nvPr/>
        </p:nvPicPr>
        <p:blipFill rotWithShape="1">
          <a:blip r:embed="rId2"/>
          <a:srcRect r="47266"/>
          <a:stretch/>
        </p:blipFill>
        <p:spPr>
          <a:xfrm>
            <a:off x="2881312" y="2004876"/>
            <a:ext cx="6429375" cy="1745328"/>
          </a:xfrm>
          <a:prstGeom prst="rect">
            <a:avLst/>
          </a:prstGeom>
        </p:spPr>
      </p:pic>
    </p:spTree>
    <p:extLst>
      <p:ext uri="{BB962C8B-B14F-4D97-AF65-F5344CB8AC3E}">
        <p14:creationId xmlns:p14="http://schemas.microsoft.com/office/powerpoint/2010/main" val="561116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73AB15-0755-9214-1D3A-B453526DF118}"/>
              </a:ext>
            </a:extLst>
          </p:cNvPr>
          <p:cNvSpPr>
            <a:spLocks noGrp="1"/>
          </p:cNvSpPr>
          <p:nvPr>
            <p:ph type="title"/>
          </p:nvPr>
        </p:nvSpPr>
        <p:spPr>
          <a:xfrm>
            <a:off x="838200" y="365126"/>
            <a:ext cx="10515600" cy="709850"/>
          </a:xfrm>
          <a:prstGeom prst="rect">
            <a:avLst/>
          </a:prstGeom>
        </p:spPr>
        <p:txBody>
          <a:bodyPr/>
          <a:lstStyle/>
          <a:p>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IV. Phương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pháp</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Nghiên</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cứu</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9" name="Image 0" descr="preencoded.png">
            <a:extLst>
              <a:ext uri="{FF2B5EF4-FFF2-40B4-BE49-F238E27FC236}">
                <a16:creationId xmlns:a16="http://schemas.microsoft.com/office/drawing/2014/main" id="{29166EB1-DBB5-963A-940C-3FC7D8B9A34D}"/>
              </a:ext>
            </a:extLst>
          </p:cNvPr>
          <p:cNvPicPr>
            <a:picLocks noChangeAspect="1"/>
          </p:cNvPicPr>
          <p:nvPr/>
        </p:nvPicPr>
        <p:blipFill>
          <a:blip r:embed="rId2"/>
          <a:stretch>
            <a:fillRect/>
          </a:stretch>
        </p:blipFill>
        <p:spPr>
          <a:xfrm>
            <a:off x="815993" y="1552654"/>
            <a:ext cx="5147927" cy="3158847"/>
          </a:xfrm>
          <a:prstGeom prst="rect">
            <a:avLst/>
          </a:prstGeom>
        </p:spPr>
      </p:pic>
      <p:sp>
        <p:nvSpPr>
          <p:cNvPr id="10" name="Text 1">
            <a:extLst>
              <a:ext uri="{FF2B5EF4-FFF2-40B4-BE49-F238E27FC236}">
                <a16:creationId xmlns:a16="http://schemas.microsoft.com/office/drawing/2014/main" id="{1E16FE25-2AC3-BCEA-8F0A-7012889DCB01}"/>
              </a:ext>
            </a:extLst>
          </p:cNvPr>
          <p:cNvSpPr/>
          <p:nvPr/>
        </p:nvSpPr>
        <p:spPr>
          <a:xfrm>
            <a:off x="793790" y="5699760"/>
            <a:ext cx="6244709" cy="362903"/>
          </a:xfrm>
          <a:prstGeom prst="rect">
            <a:avLst/>
          </a:prstGeom>
          <a:noFill/>
          <a:ln/>
        </p:spPr>
        <p:txBody>
          <a:bodyPr wrap="none" lIns="0" tIns="0" rIns="0" bIns="0" rtlCol="0" anchor="t"/>
          <a:lstStyle/>
          <a:p>
            <a:pPr marL="0" indent="0" algn="l">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11" name="Text 2">
            <a:extLst>
              <a:ext uri="{FF2B5EF4-FFF2-40B4-BE49-F238E27FC236}">
                <a16:creationId xmlns:a16="http://schemas.microsoft.com/office/drawing/2014/main" id="{A90E6FEB-E2CE-A092-F9BB-9C45C7653F91}"/>
              </a:ext>
            </a:extLst>
          </p:cNvPr>
          <p:cNvSpPr/>
          <p:nvPr/>
        </p:nvSpPr>
        <p:spPr>
          <a:xfrm>
            <a:off x="6096000" y="1074975"/>
            <a:ext cx="525779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Quy trình 3 giai đoạn:</a:t>
            </a:r>
            <a:endParaRPr lang="en-US" sz="1750" dirty="0">
              <a:latin typeface="Times New Roman" panose="02020603050405020304" pitchFamily="18" charset="0"/>
              <a:cs typeface="Times New Roman" panose="02020603050405020304" pitchFamily="18" charset="0"/>
            </a:endParaRPr>
          </a:p>
        </p:txBody>
      </p:sp>
      <p:sp>
        <p:nvSpPr>
          <p:cNvPr id="12" name="Text 3">
            <a:extLst>
              <a:ext uri="{FF2B5EF4-FFF2-40B4-BE49-F238E27FC236}">
                <a16:creationId xmlns:a16="http://schemas.microsoft.com/office/drawing/2014/main" id="{EBE527EF-AA4D-ECC8-96A7-F2953B10EB10}"/>
              </a:ext>
            </a:extLst>
          </p:cNvPr>
          <p:cNvSpPr/>
          <p:nvPr/>
        </p:nvSpPr>
        <p:spPr>
          <a:xfrm>
            <a:off x="6096000" y="1517172"/>
            <a:ext cx="5257799" cy="1088708"/>
          </a:xfrm>
          <a:prstGeom prst="rect">
            <a:avLst/>
          </a:prstGeom>
          <a:noFill/>
          <a:ln/>
        </p:spPr>
        <p:txBody>
          <a:bodyPr wrap="square" lIns="0" tIns="0" rIns="0" bIns="0" rtlCol="0" anchor="t"/>
          <a:lstStyle/>
          <a:p>
            <a:pPr marL="342900" indent="-342900" algn="l">
              <a:lnSpc>
                <a:spcPts val="2850"/>
              </a:lnSpc>
              <a:buSzPct val="100000"/>
              <a:buChar char="•"/>
            </a:pP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Phân</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tích Dữ liệu Khám phá (EDA) (đã trình bày): 79 features, 1460 observations, phát hiện outliers, missing values, skewness, multicollinearity analysis</a:t>
            </a:r>
            <a:endParaRPr lang="en-US" dirty="0">
              <a:latin typeface="Times New Roman" panose="02020603050405020304" pitchFamily="18" charset="0"/>
              <a:cs typeface="Times New Roman" panose="02020603050405020304" pitchFamily="18" charset="0"/>
            </a:endParaRPr>
          </a:p>
        </p:txBody>
      </p:sp>
      <p:sp>
        <p:nvSpPr>
          <p:cNvPr id="13" name="Text 4">
            <a:extLst>
              <a:ext uri="{FF2B5EF4-FFF2-40B4-BE49-F238E27FC236}">
                <a16:creationId xmlns:a16="http://schemas.microsoft.com/office/drawing/2014/main" id="{4D0106FA-AEB0-64A1-326B-8478A0D1193A}"/>
              </a:ext>
            </a:extLst>
          </p:cNvPr>
          <p:cNvSpPr/>
          <p:nvPr/>
        </p:nvSpPr>
        <p:spPr>
          <a:xfrm>
            <a:off x="6096000" y="2868334"/>
            <a:ext cx="530221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err="1">
                <a:solidFill>
                  <a:srgbClr val="272525"/>
                </a:solidFill>
                <a:latin typeface="Times New Roman" panose="02020603050405020304" pitchFamily="18" charset="0"/>
                <a:ea typeface="Inter" pitchFamily="34" charset="-122"/>
                <a:cs typeface="Times New Roman" panose="02020603050405020304" pitchFamily="18" charset="0"/>
              </a:rPr>
              <a:t>Tiền</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xử lý &amp; Feature Engineering: EXP1 (xử lý tối thiểu) và EXP2 (feature engineering chuyên sâu)</a:t>
            </a:r>
            <a:endParaRPr lang="en-US" sz="1750" dirty="0">
              <a:latin typeface="Times New Roman" panose="02020603050405020304" pitchFamily="18" charset="0"/>
              <a:cs typeface="Times New Roman" panose="02020603050405020304" pitchFamily="18" charset="0"/>
            </a:endParaRPr>
          </a:p>
        </p:txBody>
      </p:sp>
      <p:sp>
        <p:nvSpPr>
          <p:cNvPr id="14" name="Text 5">
            <a:extLst>
              <a:ext uri="{FF2B5EF4-FFF2-40B4-BE49-F238E27FC236}">
                <a16:creationId xmlns:a16="http://schemas.microsoft.com/office/drawing/2014/main" id="{1A16BD41-067F-1BCC-A935-7CF752F0BDA0}"/>
              </a:ext>
            </a:extLst>
          </p:cNvPr>
          <p:cNvSpPr/>
          <p:nvPr/>
        </p:nvSpPr>
        <p:spPr>
          <a:xfrm>
            <a:off x="6096000" y="3778587"/>
            <a:ext cx="5360817"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 Xây dựng &amp; Đánh giá Mô hình: 5 mô hình (Linear Regression, SVR, Random Forest, Gradient Boosting, XGBoost) với metrics R², RMSLE và K-Fold Cross-Validation (k=5)</a:t>
            </a:r>
            <a:endParaRPr lang="en-US" sz="1750" dirty="0">
              <a:latin typeface="Times New Roman" panose="02020603050405020304" pitchFamily="18" charset="0"/>
              <a:cs typeface="Times New Roman" panose="02020603050405020304" pitchFamily="18" charset="0"/>
            </a:endParaRPr>
          </a:p>
        </p:txBody>
      </p:sp>
      <p:sp>
        <p:nvSpPr>
          <p:cNvPr id="15" name="Text 6">
            <a:extLst>
              <a:ext uri="{FF2B5EF4-FFF2-40B4-BE49-F238E27FC236}">
                <a16:creationId xmlns:a16="http://schemas.microsoft.com/office/drawing/2014/main" id="{3C63677B-43EF-6954-2781-2ED072F4C8F8}"/>
              </a:ext>
            </a:extLst>
          </p:cNvPr>
          <p:cNvSpPr/>
          <p:nvPr/>
        </p:nvSpPr>
        <p:spPr>
          <a:xfrm>
            <a:off x="838201" y="5593061"/>
            <a:ext cx="10618616" cy="725805"/>
          </a:xfrm>
          <a:prstGeom prst="rect">
            <a:avLst/>
          </a:prstGeom>
          <a:noFill/>
          <a:ln/>
        </p:spPr>
        <p:txBody>
          <a:bodyPr wrap="square" lIns="0" tIns="0" rIns="0" bIns="0" rtlCol="0" anchor="t"/>
          <a:lstStyle/>
          <a:p>
            <a:pPr marL="0" indent="0" algn="l">
              <a:lnSpc>
                <a:spcPts val="285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Điểm nhấn:</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So sánh 2 thí nghiệm song song để đánh giá tác động Feature Engineering. Tất cả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sử</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dụng</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random_state</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=25 đảm bảo reproducibility.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82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C46E-17D2-AC0E-3343-05C34753B1DD}"/>
              </a:ext>
            </a:extLst>
          </p:cNvPr>
          <p:cNvSpPr>
            <a:spLocks noGrp="1"/>
          </p:cNvSpPr>
          <p:nvPr>
            <p:ph type="title"/>
          </p:nvPr>
        </p:nvSpPr>
        <p:spPr>
          <a:xfrm>
            <a:off x="838200" y="365125"/>
            <a:ext cx="10515600" cy="569595"/>
          </a:xfrm>
        </p:spPr>
        <p:txBody>
          <a:bodyPr anchor="t"/>
          <a:lstStyle/>
          <a:p>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IV. Phương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pháp</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Nghiên</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cứu</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4A5E41FB-B013-9884-0F2B-5C23AA057DB6}"/>
              </a:ext>
            </a:extLst>
          </p:cNvPr>
          <p:cNvSpPr/>
          <p:nvPr/>
        </p:nvSpPr>
        <p:spPr>
          <a:xfrm>
            <a:off x="845820" y="779740"/>
            <a:ext cx="8215074" cy="566976"/>
          </a:xfrm>
          <a:prstGeom prst="rect">
            <a:avLst/>
          </a:prstGeom>
          <a:noFill/>
          <a:ln/>
        </p:spPr>
        <p:txBody>
          <a:bodyPr wrap="none" lIns="0" tIns="0" rIns="0" bIns="0" rtlCol="0" anchor="t"/>
          <a:lstStyle/>
          <a:p>
            <a:pPr marL="0" indent="0" algn="l">
              <a:lnSpc>
                <a:spcPts val="4450"/>
              </a:lnSpc>
              <a:buNone/>
            </a:pPr>
            <a:r>
              <a:rPr lang="en-US" b="1" dirty="0">
                <a:solidFill>
                  <a:srgbClr val="000000"/>
                </a:solidFill>
                <a:latin typeface="Times New Roman" panose="02020603050405020304" pitchFamily="18" charset="0"/>
                <a:ea typeface="Inter Bold" pitchFamily="34" charset="-122"/>
                <a:cs typeface="Times New Roman" panose="02020603050405020304" pitchFamily="18" charset="0"/>
              </a:rPr>
              <a:t>Chiến lược Hai Thí nghiệm Song song</a:t>
            </a:r>
            <a:endParaRPr lang="en-US"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054FFBCB-EEC7-6538-28F0-CDEB76BE756B}"/>
              </a:ext>
            </a:extLst>
          </p:cNvPr>
          <p:cNvSpPr/>
          <p:nvPr/>
        </p:nvSpPr>
        <p:spPr>
          <a:xfrm>
            <a:off x="838201" y="1434822"/>
            <a:ext cx="10949940" cy="5147093"/>
          </a:xfrm>
          <a:prstGeom prst="roundRect">
            <a:avLst>
              <a:gd name="adj" fmla="val 1453"/>
            </a:avLst>
          </a:prstGeom>
          <a:noFill/>
          <a:ln w="7620">
            <a:solidFill>
              <a:srgbClr val="000000">
                <a:alpha val="8000"/>
              </a:srgbClr>
            </a:solidFill>
            <a:prstDash val="solid"/>
          </a:ln>
        </p:spPr>
      </p:sp>
      <p:sp>
        <p:nvSpPr>
          <p:cNvPr id="5" name="Shape 2">
            <a:extLst>
              <a:ext uri="{FF2B5EF4-FFF2-40B4-BE49-F238E27FC236}">
                <a16:creationId xmlns:a16="http://schemas.microsoft.com/office/drawing/2014/main" id="{DC70098D-0068-6BFC-8BAB-0DC618A667FD}"/>
              </a:ext>
            </a:extLst>
          </p:cNvPr>
          <p:cNvSpPr/>
          <p:nvPr/>
        </p:nvSpPr>
        <p:spPr>
          <a:xfrm>
            <a:off x="845821" y="1297304"/>
            <a:ext cx="10949940" cy="566976"/>
          </a:xfrm>
          <a:prstGeom prst="rect">
            <a:avLst/>
          </a:prstGeom>
          <a:solidFill>
            <a:srgbClr val="FFFFFF">
              <a:alpha val="4000"/>
            </a:srgbClr>
          </a:solidFill>
          <a:ln/>
        </p:spPr>
      </p:sp>
      <p:sp>
        <p:nvSpPr>
          <p:cNvPr id="6" name="Text 3">
            <a:extLst>
              <a:ext uri="{FF2B5EF4-FFF2-40B4-BE49-F238E27FC236}">
                <a16:creationId xmlns:a16="http://schemas.microsoft.com/office/drawing/2014/main" id="{4A057619-6312-5C38-5978-539662033017}"/>
              </a:ext>
            </a:extLst>
          </p:cNvPr>
          <p:cNvSpPr/>
          <p:nvPr/>
        </p:nvSpPr>
        <p:spPr>
          <a:xfrm>
            <a:off x="1027390" y="1558884"/>
            <a:ext cx="1881699" cy="314585"/>
          </a:xfrm>
          <a:prstGeom prst="rect">
            <a:avLst/>
          </a:prstGeom>
          <a:noFill/>
          <a:ln/>
        </p:spPr>
        <p:txBody>
          <a:bodyPr wrap="none" lIns="0" tIns="0" rIns="0" bIns="0" rtlCol="0" anchor="t"/>
          <a:lstStyle/>
          <a:p>
            <a:pPr marL="0" indent="0" algn="l">
              <a:lnSpc>
                <a:spcPts val="2250"/>
              </a:lnSpc>
              <a:buNone/>
            </a:pPr>
            <a:r>
              <a:rPr lang="en-US" sz="1400" b="1" dirty="0">
                <a:solidFill>
                  <a:srgbClr val="272525"/>
                </a:solidFill>
                <a:latin typeface="Times New Roman" panose="02020603050405020304" pitchFamily="18" charset="0"/>
                <a:ea typeface="Inter" pitchFamily="34" charset="-122"/>
                <a:cs typeface="Times New Roman" panose="02020603050405020304" pitchFamily="18" charset="0"/>
              </a:rPr>
              <a:t>Tiêu chí</a:t>
            </a:r>
            <a:endParaRPr lang="en-US" sz="1400"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5635C488-E51A-2251-5A8F-2BE31A132FED}"/>
              </a:ext>
            </a:extLst>
          </p:cNvPr>
          <p:cNvSpPr/>
          <p:nvPr/>
        </p:nvSpPr>
        <p:spPr>
          <a:xfrm>
            <a:off x="3636645" y="1558884"/>
            <a:ext cx="4068524" cy="314585"/>
          </a:xfrm>
          <a:prstGeom prst="rect">
            <a:avLst/>
          </a:prstGeom>
          <a:noFill/>
          <a:ln/>
        </p:spPr>
        <p:txBody>
          <a:bodyPr wrap="none" lIns="0" tIns="0" rIns="0" bIns="0" rtlCol="0" anchor="t"/>
          <a:lstStyle/>
          <a:p>
            <a:pPr marL="0" indent="0" algn="l">
              <a:lnSpc>
                <a:spcPts val="2250"/>
              </a:lnSpc>
              <a:buNone/>
            </a:pPr>
            <a:r>
              <a:rPr lang="en-US" sz="1400" b="1" dirty="0">
                <a:solidFill>
                  <a:srgbClr val="272525"/>
                </a:solidFill>
                <a:latin typeface="Times New Roman" panose="02020603050405020304" pitchFamily="18" charset="0"/>
                <a:ea typeface="Inter" pitchFamily="34" charset="-122"/>
                <a:cs typeface="Times New Roman" panose="02020603050405020304" pitchFamily="18" charset="0"/>
              </a:rPr>
              <a:t>EXP1 (Baseline)</a:t>
            </a:r>
            <a:endParaRPr lang="en-US" sz="1400" dirty="0">
              <a:latin typeface="Times New Roman" panose="02020603050405020304" pitchFamily="18" charset="0"/>
              <a:cs typeface="Times New Roman" panose="02020603050405020304" pitchFamily="18" charset="0"/>
            </a:endParaRPr>
          </a:p>
        </p:txBody>
      </p:sp>
      <p:sp>
        <p:nvSpPr>
          <p:cNvPr id="8" name="Text 5">
            <a:extLst>
              <a:ext uri="{FF2B5EF4-FFF2-40B4-BE49-F238E27FC236}">
                <a16:creationId xmlns:a16="http://schemas.microsoft.com/office/drawing/2014/main" id="{F5528F7B-7888-0419-E907-F02AD132E2C8}"/>
              </a:ext>
            </a:extLst>
          </p:cNvPr>
          <p:cNvSpPr/>
          <p:nvPr/>
        </p:nvSpPr>
        <p:spPr>
          <a:xfrm>
            <a:off x="8847654" y="1502328"/>
            <a:ext cx="2940488" cy="314585"/>
          </a:xfrm>
          <a:prstGeom prst="rect">
            <a:avLst/>
          </a:prstGeom>
          <a:noFill/>
          <a:ln/>
        </p:spPr>
        <p:txBody>
          <a:bodyPr wrap="none" lIns="0" tIns="0" rIns="0" bIns="0" rtlCol="0" anchor="t"/>
          <a:lstStyle/>
          <a:p>
            <a:pPr marL="0" indent="0" algn="l">
              <a:lnSpc>
                <a:spcPts val="2250"/>
              </a:lnSpc>
              <a:buNone/>
            </a:pPr>
            <a:r>
              <a:rPr lang="en-US" sz="1400" b="1" dirty="0">
                <a:solidFill>
                  <a:srgbClr val="272525"/>
                </a:solidFill>
                <a:latin typeface="Times New Roman" panose="02020603050405020304" pitchFamily="18" charset="0"/>
                <a:ea typeface="Inter" pitchFamily="34" charset="-122"/>
                <a:cs typeface="Times New Roman" panose="02020603050405020304" pitchFamily="18" charset="0"/>
              </a:rPr>
              <a:t>EXP2 (Optimized)</a:t>
            </a:r>
            <a:endParaRPr lang="en-US" sz="1400" dirty="0">
              <a:latin typeface="Times New Roman" panose="02020603050405020304" pitchFamily="18" charset="0"/>
              <a:cs typeface="Times New Roman" panose="02020603050405020304" pitchFamily="18" charset="0"/>
            </a:endParaRPr>
          </a:p>
        </p:txBody>
      </p:sp>
      <p:sp>
        <p:nvSpPr>
          <p:cNvPr id="9" name="Shape 6">
            <a:extLst>
              <a:ext uri="{FF2B5EF4-FFF2-40B4-BE49-F238E27FC236}">
                <a16:creationId xmlns:a16="http://schemas.microsoft.com/office/drawing/2014/main" id="{1056D8D2-DB9B-7F8F-379D-E7762A9229A4}"/>
              </a:ext>
            </a:extLst>
          </p:cNvPr>
          <p:cNvSpPr/>
          <p:nvPr/>
        </p:nvSpPr>
        <p:spPr>
          <a:xfrm>
            <a:off x="845821" y="1965603"/>
            <a:ext cx="10949940" cy="566976"/>
          </a:xfrm>
          <a:prstGeom prst="rect">
            <a:avLst/>
          </a:prstGeom>
          <a:solidFill>
            <a:srgbClr val="000000">
              <a:alpha val="4000"/>
            </a:srgbClr>
          </a:solidFill>
          <a:ln/>
        </p:spPr>
      </p:sp>
      <p:sp>
        <p:nvSpPr>
          <p:cNvPr id="10" name="Text 7">
            <a:extLst>
              <a:ext uri="{FF2B5EF4-FFF2-40B4-BE49-F238E27FC236}">
                <a16:creationId xmlns:a16="http://schemas.microsoft.com/office/drawing/2014/main" id="{BE3F2DC3-59B7-152D-2BD0-573A44085F20}"/>
              </a:ext>
            </a:extLst>
          </p:cNvPr>
          <p:cNvSpPr/>
          <p:nvPr/>
        </p:nvSpPr>
        <p:spPr>
          <a:xfrm>
            <a:off x="1027390" y="2082045"/>
            <a:ext cx="1881699"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Mục tiêu</a:t>
            </a:r>
            <a:endParaRPr lang="en-US" sz="1400" dirty="0">
              <a:latin typeface="Times New Roman" panose="02020603050405020304" pitchFamily="18" charset="0"/>
              <a:cs typeface="Times New Roman" panose="02020603050405020304" pitchFamily="18" charset="0"/>
            </a:endParaRPr>
          </a:p>
        </p:txBody>
      </p:sp>
      <p:sp>
        <p:nvSpPr>
          <p:cNvPr id="11" name="Text 8">
            <a:extLst>
              <a:ext uri="{FF2B5EF4-FFF2-40B4-BE49-F238E27FC236}">
                <a16:creationId xmlns:a16="http://schemas.microsoft.com/office/drawing/2014/main" id="{9C4EF191-FF22-A1ED-FC6B-8DA1EAC5B65B}"/>
              </a:ext>
            </a:extLst>
          </p:cNvPr>
          <p:cNvSpPr/>
          <p:nvPr/>
        </p:nvSpPr>
        <p:spPr>
          <a:xfrm>
            <a:off x="3636645" y="2082045"/>
            <a:ext cx="4068524"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Đường cơ sở hiệu suất</a:t>
            </a:r>
            <a:endParaRPr lang="en-US" sz="1400"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CB2A8F05-620B-F3BD-0AA3-9A5DED3FB895}"/>
              </a:ext>
            </a:extLst>
          </p:cNvPr>
          <p:cNvSpPr/>
          <p:nvPr/>
        </p:nvSpPr>
        <p:spPr>
          <a:xfrm>
            <a:off x="8847654" y="2057735"/>
            <a:ext cx="2940488"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Tối ưu hóa qua FE</a:t>
            </a:r>
            <a:endParaRPr lang="en-US" sz="1400" dirty="0">
              <a:latin typeface="Times New Roman" panose="02020603050405020304" pitchFamily="18" charset="0"/>
              <a:cs typeface="Times New Roman" panose="02020603050405020304" pitchFamily="18" charset="0"/>
            </a:endParaRPr>
          </a:p>
        </p:txBody>
      </p:sp>
      <p:sp>
        <p:nvSpPr>
          <p:cNvPr id="13" name="Shape 10">
            <a:extLst>
              <a:ext uri="{FF2B5EF4-FFF2-40B4-BE49-F238E27FC236}">
                <a16:creationId xmlns:a16="http://schemas.microsoft.com/office/drawing/2014/main" id="{5B530FC8-F990-4CDB-A25C-F8B2CF548D80}"/>
              </a:ext>
            </a:extLst>
          </p:cNvPr>
          <p:cNvSpPr/>
          <p:nvPr/>
        </p:nvSpPr>
        <p:spPr>
          <a:xfrm>
            <a:off x="845821" y="2488763"/>
            <a:ext cx="10949940" cy="566976"/>
          </a:xfrm>
          <a:prstGeom prst="rect">
            <a:avLst/>
          </a:prstGeom>
          <a:solidFill>
            <a:srgbClr val="FFFFFF">
              <a:alpha val="4000"/>
            </a:srgbClr>
          </a:solidFill>
          <a:ln/>
        </p:spPr>
      </p:sp>
      <p:sp>
        <p:nvSpPr>
          <p:cNvPr id="14" name="Text 11">
            <a:extLst>
              <a:ext uri="{FF2B5EF4-FFF2-40B4-BE49-F238E27FC236}">
                <a16:creationId xmlns:a16="http://schemas.microsoft.com/office/drawing/2014/main" id="{527839E9-85FF-345C-C813-72A4E36436BB}"/>
              </a:ext>
            </a:extLst>
          </p:cNvPr>
          <p:cNvSpPr/>
          <p:nvPr/>
        </p:nvSpPr>
        <p:spPr>
          <a:xfrm>
            <a:off x="1027390" y="2605206"/>
            <a:ext cx="1881699"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Outliers</a:t>
            </a:r>
            <a:endParaRPr lang="en-US" sz="1400" dirty="0">
              <a:latin typeface="Times New Roman" panose="02020603050405020304" pitchFamily="18" charset="0"/>
              <a:cs typeface="Times New Roman" panose="02020603050405020304" pitchFamily="18" charset="0"/>
            </a:endParaRPr>
          </a:p>
        </p:txBody>
      </p:sp>
      <p:sp>
        <p:nvSpPr>
          <p:cNvPr id="15" name="Text 12">
            <a:extLst>
              <a:ext uri="{FF2B5EF4-FFF2-40B4-BE49-F238E27FC236}">
                <a16:creationId xmlns:a16="http://schemas.microsoft.com/office/drawing/2014/main" id="{EDE90F1D-7D7E-27A6-466A-141CE137CD9D}"/>
              </a:ext>
            </a:extLst>
          </p:cNvPr>
          <p:cNvSpPr/>
          <p:nvPr/>
        </p:nvSpPr>
        <p:spPr>
          <a:xfrm>
            <a:off x="3636645" y="2605206"/>
            <a:ext cx="4068524" cy="314585"/>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Giữ nguyên</a:t>
            </a:r>
            <a:endParaRPr lang="en-US" sz="1400"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093B1A0B-B18C-1CB2-C8D7-814B180DB402}"/>
              </a:ext>
            </a:extLst>
          </p:cNvPr>
          <p:cNvSpPr/>
          <p:nvPr/>
        </p:nvSpPr>
        <p:spPr>
          <a:xfrm>
            <a:off x="8847654" y="2548649"/>
            <a:ext cx="2940488" cy="314585"/>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Loại 21 observations</a:t>
            </a:r>
            <a:endParaRPr lang="en-US" sz="14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602D514B-40B2-FFB6-72EE-2971F0323CF8}"/>
              </a:ext>
            </a:extLst>
          </p:cNvPr>
          <p:cNvSpPr/>
          <p:nvPr/>
        </p:nvSpPr>
        <p:spPr>
          <a:xfrm>
            <a:off x="845821" y="3011924"/>
            <a:ext cx="10949940" cy="566976"/>
          </a:xfrm>
          <a:prstGeom prst="rect">
            <a:avLst/>
          </a:prstGeom>
          <a:solidFill>
            <a:srgbClr val="000000">
              <a:alpha val="4000"/>
            </a:srgbClr>
          </a:solidFill>
          <a:ln/>
        </p:spPr>
      </p:sp>
      <p:sp>
        <p:nvSpPr>
          <p:cNvPr id="18" name="Text 15">
            <a:extLst>
              <a:ext uri="{FF2B5EF4-FFF2-40B4-BE49-F238E27FC236}">
                <a16:creationId xmlns:a16="http://schemas.microsoft.com/office/drawing/2014/main" id="{820915E2-1BE8-EA91-413E-B11368E6BDAE}"/>
              </a:ext>
            </a:extLst>
          </p:cNvPr>
          <p:cNvSpPr/>
          <p:nvPr/>
        </p:nvSpPr>
        <p:spPr>
          <a:xfrm>
            <a:off x="1027390" y="3128366"/>
            <a:ext cx="1881699"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Missing Values</a:t>
            </a:r>
            <a:endParaRPr lang="en-US" sz="140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E7312BE6-7679-1083-91AD-A77714B81811}"/>
              </a:ext>
            </a:extLst>
          </p:cNvPr>
          <p:cNvSpPr/>
          <p:nvPr/>
        </p:nvSpPr>
        <p:spPr>
          <a:xfrm>
            <a:off x="3636645" y="3128366"/>
            <a:ext cx="4068524"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Median/Mode chung</a:t>
            </a:r>
            <a:endParaRPr lang="en-US" sz="1400" dirty="0">
              <a:latin typeface="Times New Roman" panose="02020603050405020304" pitchFamily="18" charset="0"/>
              <a:cs typeface="Times New Roman" panose="02020603050405020304" pitchFamily="18" charset="0"/>
            </a:endParaRPr>
          </a:p>
        </p:txBody>
      </p:sp>
      <p:sp>
        <p:nvSpPr>
          <p:cNvPr id="20" name="Text 17">
            <a:extLst>
              <a:ext uri="{FF2B5EF4-FFF2-40B4-BE49-F238E27FC236}">
                <a16:creationId xmlns:a16="http://schemas.microsoft.com/office/drawing/2014/main" id="{D43D06B9-D94D-DB31-9BA7-EDD51C69382B}"/>
              </a:ext>
            </a:extLst>
          </p:cNvPr>
          <p:cNvSpPr/>
          <p:nvPr/>
        </p:nvSpPr>
        <p:spPr>
          <a:xfrm>
            <a:off x="8847654" y="3034162"/>
            <a:ext cx="2940487" cy="3844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Theo ngữ cảnh (contextual)</a:t>
            </a:r>
            <a:endParaRPr lang="en-US" sz="1400" dirty="0">
              <a:latin typeface="Times New Roman" panose="02020603050405020304" pitchFamily="18" charset="0"/>
              <a:cs typeface="Times New Roman" panose="02020603050405020304" pitchFamily="18" charset="0"/>
            </a:endParaRPr>
          </a:p>
        </p:txBody>
      </p:sp>
      <p:sp>
        <p:nvSpPr>
          <p:cNvPr id="21" name="Shape 18">
            <a:extLst>
              <a:ext uri="{FF2B5EF4-FFF2-40B4-BE49-F238E27FC236}">
                <a16:creationId xmlns:a16="http://schemas.microsoft.com/office/drawing/2014/main" id="{EAE7C6A5-A2D7-2996-1237-979729032345}"/>
              </a:ext>
            </a:extLst>
          </p:cNvPr>
          <p:cNvSpPr/>
          <p:nvPr/>
        </p:nvSpPr>
        <p:spPr>
          <a:xfrm>
            <a:off x="845821" y="3535085"/>
            <a:ext cx="10949940" cy="566976"/>
          </a:xfrm>
          <a:prstGeom prst="rect">
            <a:avLst/>
          </a:prstGeom>
          <a:solidFill>
            <a:srgbClr val="FFFFFF">
              <a:alpha val="4000"/>
            </a:srgbClr>
          </a:solidFill>
          <a:ln/>
        </p:spPr>
      </p:sp>
      <p:sp>
        <p:nvSpPr>
          <p:cNvPr id="22" name="Text 19">
            <a:extLst>
              <a:ext uri="{FF2B5EF4-FFF2-40B4-BE49-F238E27FC236}">
                <a16:creationId xmlns:a16="http://schemas.microsoft.com/office/drawing/2014/main" id="{530B17DE-0CE9-CC72-790F-44D83332197B}"/>
              </a:ext>
            </a:extLst>
          </p:cNvPr>
          <p:cNvSpPr/>
          <p:nvPr/>
        </p:nvSpPr>
        <p:spPr>
          <a:xfrm>
            <a:off x="1027390" y="3651527"/>
            <a:ext cx="1881699"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Feature Engineering</a:t>
            </a:r>
            <a:endParaRPr lang="en-US" sz="1400" dirty="0">
              <a:latin typeface="Times New Roman" panose="02020603050405020304" pitchFamily="18" charset="0"/>
              <a:cs typeface="Times New Roman" panose="02020603050405020304" pitchFamily="18" charset="0"/>
            </a:endParaRPr>
          </a:p>
        </p:txBody>
      </p:sp>
      <p:sp>
        <p:nvSpPr>
          <p:cNvPr id="23" name="Text 20">
            <a:extLst>
              <a:ext uri="{FF2B5EF4-FFF2-40B4-BE49-F238E27FC236}">
                <a16:creationId xmlns:a16="http://schemas.microsoft.com/office/drawing/2014/main" id="{E61BF177-59D7-4BE9-130F-AEDF9970F576}"/>
              </a:ext>
            </a:extLst>
          </p:cNvPr>
          <p:cNvSpPr/>
          <p:nvPr/>
        </p:nvSpPr>
        <p:spPr>
          <a:xfrm>
            <a:off x="3636645" y="3651527"/>
            <a:ext cx="4068524" cy="314585"/>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Không</a:t>
            </a:r>
            <a:endParaRPr lang="en-US" sz="1400" dirty="0">
              <a:latin typeface="Times New Roman" panose="02020603050405020304" pitchFamily="18" charset="0"/>
              <a:cs typeface="Times New Roman" panose="02020603050405020304" pitchFamily="18" charset="0"/>
            </a:endParaRPr>
          </a:p>
        </p:txBody>
      </p:sp>
      <p:sp>
        <p:nvSpPr>
          <p:cNvPr id="24" name="Text 21">
            <a:extLst>
              <a:ext uri="{FF2B5EF4-FFF2-40B4-BE49-F238E27FC236}">
                <a16:creationId xmlns:a16="http://schemas.microsoft.com/office/drawing/2014/main" id="{A72207A9-BC30-33C0-09BA-407124F58F89}"/>
              </a:ext>
            </a:extLst>
          </p:cNvPr>
          <p:cNvSpPr/>
          <p:nvPr/>
        </p:nvSpPr>
        <p:spPr>
          <a:xfrm>
            <a:off x="8847654" y="3627217"/>
            <a:ext cx="2940488" cy="314585"/>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6 features mới</a:t>
            </a:r>
            <a:endParaRPr lang="en-US" sz="1400" dirty="0">
              <a:latin typeface="Times New Roman" panose="02020603050405020304" pitchFamily="18" charset="0"/>
              <a:cs typeface="Times New Roman" panose="02020603050405020304" pitchFamily="18" charset="0"/>
            </a:endParaRPr>
          </a:p>
        </p:txBody>
      </p:sp>
      <p:sp>
        <p:nvSpPr>
          <p:cNvPr id="25" name="Shape 22">
            <a:extLst>
              <a:ext uri="{FF2B5EF4-FFF2-40B4-BE49-F238E27FC236}">
                <a16:creationId xmlns:a16="http://schemas.microsoft.com/office/drawing/2014/main" id="{AABB8329-99DA-FFAA-7190-ED4DC86A34FA}"/>
              </a:ext>
            </a:extLst>
          </p:cNvPr>
          <p:cNvSpPr/>
          <p:nvPr/>
        </p:nvSpPr>
        <p:spPr>
          <a:xfrm>
            <a:off x="845821" y="4058245"/>
            <a:ext cx="10949940" cy="566976"/>
          </a:xfrm>
          <a:prstGeom prst="rect">
            <a:avLst/>
          </a:prstGeom>
          <a:solidFill>
            <a:srgbClr val="000000">
              <a:alpha val="4000"/>
            </a:srgbClr>
          </a:solidFill>
          <a:ln/>
        </p:spPr>
      </p:sp>
      <p:sp>
        <p:nvSpPr>
          <p:cNvPr id="26" name="Text 23">
            <a:extLst>
              <a:ext uri="{FF2B5EF4-FFF2-40B4-BE49-F238E27FC236}">
                <a16:creationId xmlns:a16="http://schemas.microsoft.com/office/drawing/2014/main" id="{D3048400-B0A3-4EFE-C187-72BE7688253C}"/>
              </a:ext>
            </a:extLst>
          </p:cNvPr>
          <p:cNvSpPr/>
          <p:nvPr/>
        </p:nvSpPr>
        <p:spPr>
          <a:xfrm>
            <a:off x="1027390" y="4174687"/>
            <a:ext cx="1881699"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Target Transform</a:t>
            </a:r>
            <a:endParaRPr lang="en-US" sz="1400" dirty="0">
              <a:latin typeface="Times New Roman" panose="02020603050405020304" pitchFamily="18" charset="0"/>
              <a:cs typeface="Times New Roman" panose="02020603050405020304" pitchFamily="18" charset="0"/>
            </a:endParaRPr>
          </a:p>
        </p:txBody>
      </p:sp>
      <p:sp>
        <p:nvSpPr>
          <p:cNvPr id="27" name="Text 24">
            <a:extLst>
              <a:ext uri="{FF2B5EF4-FFF2-40B4-BE49-F238E27FC236}">
                <a16:creationId xmlns:a16="http://schemas.microsoft.com/office/drawing/2014/main" id="{91B80100-3BBC-0041-AC71-64FDB46BC241}"/>
              </a:ext>
            </a:extLst>
          </p:cNvPr>
          <p:cNvSpPr/>
          <p:nvPr/>
        </p:nvSpPr>
        <p:spPr>
          <a:xfrm>
            <a:off x="3636645" y="4174687"/>
            <a:ext cx="4068524"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SalePrice gốc</a:t>
            </a:r>
            <a:endParaRPr lang="en-US" sz="1400" dirty="0">
              <a:latin typeface="Times New Roman" panose="02020603050405020304" pitchFamily="18" charset="0"/>
              <a:cs typeface="Times New Roman" panose="02020603050405020304" pitchFamily="18" charset="0"/>
            </a:endParaRPr>
          </a:p>
        </p:txBody>
      </p:sp>
      <p:sp>
        <p:nvSpPr>
          <p:cNvPr id="28" name="Text 25">
            <a:extLst>
              <a:ext uri="{FF2B5EF4-FFF2-40B4-BE49-F238E27FC236}">
                <a16:creationId xmlns:a16="http://schemas.microsoft.com/office/drawing/2014/main" id="{B379D74D-C3E0-2C84-7B53-C5710B919DB6}"/>
              </a:ext>
            </a:extLst>
          </p:cNvPr>
          <p:cNvSpPr/>
          <p:nvPr/>
        </p:nvSpPr>
        <p:spPr>
          <a:xfrm>
            <a:off x="8847654" y="4150377"/>
            <a:ext cx="2940488"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Log transformation</a:t>
            </a:r>
            <a:endParaRPr lang="en-US" sz="1400" dirty="0">
              <a:latin typeface="Times New Roman" panose="02020603050405020304" pitchFamily="18" charset="0"/>
              <a:cs typeface="Times New Roman" panose="02020603050405020304" pitchFamily="18" charset="0"/>
            </a:endParaRPr>
          </a:p>
        </p:txBody>
      </p:sp>
      <p:sp>
        <p:nvSpPr>
          <p:cNvPr id="29" name="Shape 26">
            <a:extLst>
              <a:ext uri="{FF2B5EF4-FFF2-40B4-BE49-F238E27FC236}">
                <a16:creationId xmlns:a16="http://schemas.microsoft.com/office/drawing/2014/main" id="{E4162422-27FC-855B-8C4B-8B5C05C7F228}"/>
              </a:ext>
            </a:extLst>
          </p:cNvPr>
          <p:cNvSpPr/>
          <p:nvPr/>
        </p:nvSpPr>
        <p:spPr>
          <a:xfrm>
            <a:off x="845821" y="4581406"/>
            <a:ext cx="10949940" cy="566976"/>
          </a:xfrm>
          <a:prstGeom prst="rect">
            <a:avLst/>
          </a:prstGeom>
          <a:solidFill>
            <a:srgbClr val="FFFFFF">
              <a:alpha val="4000"/>
            </a:srgbClr>
          </a:solidFill>
          <a:ln/>
        </p:spPr>
      </p:sp>
      <p:sp>
        <p:nvSpPr>
          <p:cNvPr id="30" name="Text 27">
            <a:extLst>
              <a:ext uri="{FF2B5EF4-FFF2-40B4-BE49-F238E27FC236}">
                <a16:creationId xmlns:a16="http://schemas.microsoft.com/office/drawing/2014/main" id="{6D929738-898C-EDA6-BF50-20C1EE480662}"/>
              </a:ext>
            </a:extLst>
          </p:cNvPr>
          <p:cNvSpPr/>
          <p:nvPr/>
        </p:nvSpPr>
        <p:spPr>
          <a:xfrm>
            <a:off x="1027390" y="4697848"/>
            <a:ext cx="1881699"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Encoding</a:t>
            </a:r>
            <a:endParaRPr lang="en-US" sz="1400" dirty="0">
              <a:latin typeface="Times New Roman" panose="02020603050405020304" pitchFamily="18" charset="0"/>
              <a:cs typeface="Times New Roman" panose="02020603050405020304" pitchFamily="18" charset="0"/>
            </a:endParaRPr>
          </a:p>
        </p:txBody>
      </p:sp>
      <p:sp>
        <p:nvSpPr>
          <p:cNvPr id="31" name="Text 28">
            <a:extLst>
              <a:ext uri="{FF2B5EF4-FFF2-40B4-BE49-F238E27FC236}">
                <a16:creationId xmlns:a16="http://schemas.microsoft.com/office/drawing/2014/main" id="{65891522-57E0-0A1F-2E58-316168BD080F}"/>
              </a:ext>
            </a:extLst>
          </p:cNvPr>
          <p:cNvSpPr/>
          <p:nvPr/>
        </p:nvSpPr>
        <p:spPr>
          <a:xfrm>
            <a:off x="3636645" y="4697848"/>
            <a:ext cx="4068524"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LabelEncoder</a:t>
            </a:r>
            <a:endParaRPr lang="en-US" sz="1400" dirty="0">
              <a:latin typeface="Times New Roman" panose="02020603050405020304" pitchFamily="18" charset="0"/>
              <a:cs typeface="Times New Roman" panose="02020603050405020304" pitchFamily="18" charset="0"/>
            </a:endParaRPr>
          </a:p>
        </p:txBody>
      </p:sp>
      <p:sp>
        <p:nvSpPr>
          <p:cNvPr id="32" name="Text 29">
            <a:extLst>
              <a:ext uri="{FF2B5EF4-FFF2-40B4-BE49-F238E27FC236}">
                <a16:creationId xmlns:a16="http://schemas.microsoft.com/office/drawing/2014/main" id="{EDE51757-6CA9-86B7-7107-C0067C6A6AC2}"/>
              </a:ext>
            </a:extLst>
          </p:cNvPr>
          <p:cNvSpPr/>
          <p:nvPr/>
        </p:nvSpPr>
        <p:spPr>
          <a:xfrm>
            <a:off x="8847654" y="4673538"/>
            <a:ext cx="2940488"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Ordinal + One-Hot</a:t>
            </a:r>
            <a:endParaRPr lang="en-US" sz="1400" dirty="0">
              <a:latin typeface="Times New Roman" panose="02020603050405020304" pitchFamily="18" charset="0"/>
              <a:cs typeface="Times New Roman" panose="02020603050405020304" pitchFamily="18" charset="0"/>
            </a:endParaRPr>
          </a:p>
        </p:txBody>
      </p:sp>
      <p:sp>
        <p:nvSpPr>
          <p:cNvPr id="33" name="Shape 30">
            <a:extLst>
              <a:ext uri="{FF2B5EF4-FFF2-40B4-BE49-F238E27FC236}">
                <a16:creationId xmlns:a16="http://schemas.microsoft.com/office/drawing/2014/main" id="{2126F583-8BE2-1B73-C488-181CAB34DF16}"/>
              </a:ext>
            </a:extLst>
          </p:cNvPr>
          <p:cNvSpPr/>
          <p:nvPr/>
        </p:nvSpPr>
        <p:spPr>
          <a:xfrm>
            <a:off x="845821" y="5104567"/>
            <a:ext cx="10949940" cy="566976"/>
          </a:xfrm>
          <a:prstGeom prst="rect">
            <a:avLst/>
          </a:prstGeom>
          <a:solidFill>
            <a:srgbClr val="000000">
              <a:alpha val="4000"/>
            </a:srgbClr>
          </a:solidFill>
          <a:ln/>
        </p:spPr>
      </p:sp>
      <p:sp>
        <p:nvSpPr>
          <p:cNvPr id="34" name="Text 31">
            <a:extLst>
              <a:ext uri="{FF2B5EF4-FFF2-40B4-BE49-F238E27FC236}">
                <a16:creationId xmlns:a16="http://schemas.microsoft.com/office/drawing/2014/main" id="{9FD50E92-3017-B388-15E0-7633E4B8D58C}"/>
              </a:ext>
            </a:extLst>
          </p:cNvPr>
          <p:cNvSpPr/>
          <p:nvPr/>
        </p:nvSpPr>
        <p:spPr>
          <a:xfrm>
            <a:off x="1027390" y="5221009"/>
            <a:ext cx="1881699"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Skewness</a:t>
            </a:r>
            <a:endParaRPr lang="en-US" sz="1400" dirty="0">
              <a:latin typeface="Times New Roman" panose="02020603050405020304" pitchFamily="18" charset="0"/>
              <a:cs typeface="Times New Roman" panose="02020603050405020304" pitchFamily="18" charset="0"/>
            </a:endParaRPr>
          </a:p>
        </p:txBody>
      </p:sp>
      <p:sp>
        <p:nvSpPr>
          <p:cNvPr id="35" name="Text 32">
            <a:extLst>
              <a:ext uri="{FF2B5EF4-FFF2-40B4-BE49-F238E27FC236}">
                <a16:creationId xmlns:a16="http://schemas.microsoft.com/office/drawing/2014/main" id="{26EE4BEE-AA0F-C782-A04D-9554675A3190}"/>
              </a:ext>
            </a:extLst>
          </p:cNvPr>
          <p:cNvSpPr/>
          <p:nvPr/>
        </p:nvSpPr>
        <p:spPr>
          <a:xfrm>
            <a:off x="3636645" y="5221009"/>
            <a:ext cx="4068524" cy="314585"/>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Không xử lý</a:t>
            </a:r>
            <a:endParaRPr lang="en-US" sz="1400" dirty="0">
              <a:latin typeface="Times New Roman" panose="02020603050405020304" pitchFamily="18" charset="0"/>
              <a:cs typeface="Times New Roman" panose="02020603050405020304" pitchFamily="18" charset="0"/>
            </a:endParaRPr>
          </a:p>
        </p:txBody>
      </p:sp>
      <p:sp>
        <p:nvSpPr>
          <p:cNvPr id="36" name="Text 33">
            <a:extLst>
              <a:ext uri="{FF2B5EF4-FFF2-40B4-BE49-F238E27FC236}">
                <a16:creationId xmlns:a16="http://schemas.microsoft.com/office/drawing/2014/main" id="{406FA114-08EF-BD62-DD11-FEFAFAC10CA9}"/>
              </a:ext>
            </a:extLst>
          </p:cNvPr>
          <p:cNvSpPr/>
          <p:nvPr/>
        </p:nvSpPr>
        <p:spPr>
          <a:xfrm>
            <a:off x="8847654" y="5196699"/>
            <a:ext cx="2940488" cy="314585"/>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Log/Box-Cox</a:t>
            </a:r>
            <a:endParaRPr lang="en-US" sz="1400" dirty="0">
              <a:latin typeface="Times New Roman" panose="02020603050405020304" pitchFamily="18" charset="0"/>
              <a:cs typeface="Times New Roman" panose="02020603050405020304" pitchFamily="18" charset="0"/>
            </a:endParaRPr>
          </a:p>
        </p:txBody>
      </p:sp>
      <p:sp>
        <p:nvSpPr>
          <p:cNvPr id="37" name="Shape 34">
            <a:extLst>
              <a:ext uri="{FF2B5EF4-FFF2-40B4-BE49-F238E27FC236}">
                <a16:creationId xmlns:a16="http://schemas.microsoft.com/office/drawing/2014/main" id="{BC1C9462-300B-B56B-37AA-058090CD9EAC}"/>
              </a:ext>
            </a:extLst>
          </p:cNvPr>
          <p:cNvSpPr/>
          <p:nvPr/>
        </p:nvSpPr>
        <p:spPr>
          <a:xfrm>
            <a:off x="845821" y="5627727"/>
            <a:ext cx="10949940" cy="566976"/>
          </a:xfrm>
          <a:prstGeom prst="rect">
            <a:avLst/>
          </a:prstGeom>
          <a:solidFill>
            <a:srgbClr val="FFFFFF">
              <a:alpha val="4000"/>
            </a:srgbClr>
          </a:solidFill>
          <a:ln/>
        </p:spPr>
      </p:sp>
      <p:sp>
        <p:nvSpPr>
          <p:cNvPr id="38" name="Text 35">
            <a:extLst>
              <a:ext uri="{FF2B5EF4-FFF2-40B4-BE49-F238E27FC236}">
                <a16:creationId xmlns:a16="http://schemas.microsoft.com/office/drawing/2014/main" id="{79DF97F5-40A5-C106-CEC6-98C61DF9E01E}"/>
              </a:ext>
            </a:extLst>
          </p:cNvPr>
          <p:cNvSpPr/>
          <p:nvPr/>
        </p:nvSpPr>
        <p:spPr>
          <a:xfrm>
            <a:off x="1027390" y="5744169"/>
            <a:ext cx="1881699"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Scaling</a:t>
            </a:r>
            <a:endParaRPr lang="en-US" sz="1400" dirty="0">
              <a:latin typeface="Times New Roman" panose="02020603050405020304" pitchFamily="18" charset="0"/>
              <a:cs typeface="Times New Roman" panose="02020603050405020304" pitchFamily="18" charset="0"/>
            </a:endParaRPr>
          </a:p>
        </p:txBody>
      </p:sp>
      <p:sp>
        <p:nvSpPr>
          <p:cNvPr id="39" name="Text 36">
            <a:extLst>
              <a:ext uri="{FF2B5EF4-FFF2-40B4-BE49-F238E27FC236}">
                <a16:creationId xmlns:a16="http://schemas.microsoft.com/office/drawing/2014/main" id="{C821C687-7538-87A3-CF67-E7180B554425}"/>
              </a:ext>
            </a:extLst>
          </p:cNvPr>
          <p:cNvSpPr/>
          <p:nvPr/>
        </p:nvSpPr>
        <p:spPr>
          <a:xfrm>
            <a:off x="3636645" y="5744169"/>
            <a:ext cx="4068524"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Chỉ SVR</a:t>
            </a:r>
            <a:endParaRPr lang="en-US" sz="1400" dirty="0">
              <a:latin typeface="Times New Roman" panose="02020603050405020304" pitchFamily="18" charset="0"/>
              <a:cs typeface="Times New Roman" panose="02020603050405020304" pitchFamily="18" charset="0"/>
            </a:endParaRPr>
          </a:p>
        </p:txBody>
      </p:sp>
      <p:sp>
        <p:nvSpPr>
          <p:cNvPr id="40" name="Text 37">
            <a:extLst>
              <a:ext uri="{FF2B5EF4-FFF2-40B4-BE49-F238E27FC236}">
                <a16:creationId xmlns:a16="http://schemas.microsoft.com/office/drawing/2014/main" id="{14E0F85B-7C9D-A405-55B4-7F22D7290034}"/>
              </a:ext>
            </a:extLst>
          </p:cNvPr>
          <p:cNvSpPr/>
          <p:nvPr/>
        </p:nvSpPr>
        <p:spPr>
          <a:xfrm>
            <a:off x="8847654" y="5719859"/>
            <a:ext cx="2940488"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Tất cả models</a:t>
            </a:r>
            <a:endParaRPr lang="en-US" sz="1400" dirty="0">
              <a:latin typeface="Times New Roman" panose="02020603050405020304" pitchFamily="18" charset="0"/>
              <a:cs typeface="Times New Roman" panose="02020603050405020304" pitchFamily="18" charset="0"/>
            </a:endParaRPr>
          </a:p>
        </p:txBody>
      </p:sp>
      <p:sp>
        <p:nvSpPr>
          <p:cNvPr id="41" name="Shape 38">
            <a:extLst>
              <a:ext uri="{FF2B5EF4-FFF2-40B4-BE49-F238E27FC236}">
                <a16:creationId xmlns:a16="http://schemas.microsoft.com/office/drawing/2014/main" id="{E089F715-D666-35E9-33DB-82EB1F0B2259}"/>
              </a:ext>
            </a:extLst>
          </p:cNvPr>
          <p:cNvSpPr/>
          <p:nvPr/>
        </p:nvSpPr>
        <p:spPr>
          <a:xfrm>
            <a:off x="845821" y="6150888"/>
            <a:ext cx="10949940" cy="431027"/>
          </a:xfrm>
          <a:prstGeom prst="rect">
            <a:avLst/>
          </a:prstGeom>
          <a:solidFill>
            <a:srgbClr val="000000">
              <a:alpha val="4000"/>
            </a:srgbClr>
          </a:solidFill>
          <a:ln/>
        </p:spPr>
      </p:sp>
      <p:sp>
        <p:nvSpPr>
          <p:cNvPr id="42" name="Text 39">
            <a:extLst>
              <a:ext uri="{FF2B5EF4-FFF2-40B4-BE49-F238E27FC236}">
                <a16:creationId xmlns:a16="http://schemas.microsoft.com/office/drawing/2014/main" id="{9DF2D2B5-8A8E-F608-1EA5-2D24203E11B7}"/>
              </a:ext>
            </a:extLst>
          </p:cNvPr>
          <p:cNvSpPr/>
          <p:nvPr/>
        </p:nvSpPr>
        <p:spPr>
          <a:xfrm>
            <a:off x="1027390" y="6267330"/>
            <a:ext cx="1881699"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Train/Val Split</a:t>
            </a:r>
            <a:endParaRPr lang="en-US" sz="1400" dirty="0">
              <a:latin typeface="Times New Roman" panose="02020603050405020304" pitchFamily="18" charset="0"/>
              <a:cs typeface="Times New Roman" panose="02020603050405020304" pitchFamily="18" charset="0"/>
            </a:endParaRPr>
          </a:p>
        </p:txBody>
      </p:sp>
      <p:sp>
        <p:nvSpPr>
          <p:cNvPr id="43" name="Text 40">
            <a:extLst>
              <a:ext uri="{FF2B5EF4-FFF2-40B4-BE49-F238E27FC236}">
                <a16:creationId xmlns:a16="http://schemas.microsoft.com/office/drawing/2014/main" id="{00D5195B-8F0B-4436-DAEC-A478B75BA98F}"/>
              </a:ext>
            </a:extLst>
          </p:cNvPr>
          <p:cNvSpPr/>
          <p:nvPr/>
        </p:nvSpPr>
        <p:spPr>
          <a:xfrm>
            <a:off x="3636645" y="6267330"/>
            <a:ext cx="4068524"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80/20, random_state=25</a:t>
            </a:r>
            <a:endParaRPr lang="en-US" sz="1400" dirty="0">
              <a:latin typeface="Times New Roman" panose="02020603050405020304" pitchFamily="18" charset="0"/>
              <a:cs typeface="Times New Roman" panose="02020603050405020304" pitchFamily="18" charset="0"/>
            </a:endParaRPr>
          </a:p>
        </p:txBody>
      </p:sp>
      <p:sp>
        <p:nvSpPr>
          <p:cNvPr id="44" name="Text 41">
            <a:extLst>
              <a:ext uri="{FF2B5EF4-FFF2-40B4-BE49-F238E27FC236}">
                <a16:creationId xmlns:a16="http://schemas.microsoft.com/office/drawing/2014/main" id="{B54E846B-5BC8-203D-CF20-11381758B4CD}"/>
              </a:ext>
            </a:extLst>
          </p:cNvPr>
          <p:cNvSpPr/>
          <p:nvPr/>
        </p:nvSpPr>
        <p:spPr>
          <a:xfrm>
            <a:off x="8847654" y="6243020"/>
            <a:ext cx="2940488" cy="31458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80/20, random_state=25</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659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796924"/>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p>
        </p:txBody>
      </p:sp>
      <p:sp>
        <p:nvSpPr>
          <p:cNvPr id="7" name="Content Placeholder 6">
            <a:extLst>
              <a:ext uri="{FF2B5EF4-FFF2-40B4-BE49-F238E27FC236}">
                <a16:creationId xmlns:a16="http://schemas.microsoft.com/office/drawing/2014/main" id="{6BBBCEA4-F227-404B-BB84-19B586F3928B}"/>
              </a:ext>
            </a:extLst>
          </p:cNvPr>
          <p:cNvSpPr>
            <a:spLocks noGrp="1"/>
          </p:cNvSpPr>
          <p:nvPr>
            <p:ph sz="half" idx="1"/>
          </p:nvPr>
        </p:nvSpPr>
        <p:spPr>
          <a:xfrm>
            <a:off x="838200" y="1041400"/>
            <a:ext cx="10515600" cy="5135564"/>
          </a:xfrm>
        </p:spPr>
        <p:txBody>
          <a:bodyPr/>
          <a:lstStyle/>
          <a:p>
            <a:pPr marL="0" indent="0">
              <a:buNone/>
            </a:pP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Trong</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dự</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án</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dự</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đoán</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giá</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nhà</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phân</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tích</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và</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khám</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phá</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dữ</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liệu</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(EDA)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là</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bước</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quan</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trọng</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để</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hiểu</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rõ</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về</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bộ</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dữ</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liệu</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phát</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hiện</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và</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giải</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quyết</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vấn</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đề</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tiềm</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ẩn</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và</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chuẩn</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bị</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dữ</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liệu</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cho</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quá</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trình</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xây</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dựng</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mô</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hình</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học</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máy</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Cụ</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thể</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trước</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khi</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đi</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vào</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mô</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hình</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hồi</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quy</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thì</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chúng</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tôi</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sẽ</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làm</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rõ</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3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phần</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chính</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sau</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a:t>
            </a:r>
            <a:endParaRPr lang="en-US" sz="2400">
              <a:solidFill>
                <a:srgbClr val="484237"/>
              </a:solidFill>
              <a:latin typeface="Times New Roman" panose="02020603050405020304" pitchFamily="18" charset="0"/>
              <a:cs typeface="Times New Roman" panose="02020603050405020304" pitchFamily="18" charset="0"/>
            </a:endParaRPr>
          </a:p>
          <a:p>
            <a:pPr marL="0" indent="0">
              <a:buNone/>
            </a:pPr>
            <a:endParaRPr lang="en-US" sz="2400">
              <a:solidFill>
                <a:srgbClr val="484237"/>
              </a:solidFill>
              <a:latin typeface="Times New Roman" panose="02020603050405020304" pitchFamily="18" charset="0"/>
              <a:cs typeface="Times New Roman" panose="02020603050405020304" pitchFamily="18" charset="0"/>
            </a:endParaRPr>
          </a:p>
        </p:txBody>
      </p:sp>
      <p:pic>
        <p:nvPicPr>
          <p:cNvPr id="34" name="Image 0" descr="preencoded.png">
            <a:extLst>
              <a:ext uri="{FF2B5EF4-FFF2-40B4-BE49-F238E27FC236}">
                <a16:creationId xmlns:a16="http://schemas.microsoft.com/office/drawing/2014/main" id="{12C59A78-BD17-489A-A958-A0916A66C6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199" y="3217113"/>
            <a:ext cx="226814" cy="226814"/>
          </a:xfrm>
          <a:prstGeom prst="rect">
            <a:avLst/>
          </a:prstGeom>
        </p:spPr>
      </p:pic>
      <p:sp>
        <p:nvSpPr>
          <p:cNvPr id="35" name="Shape 2">
            <a:extLst>
              <a:ext uri="{FF2B5EF4-FFF2-40B4-BE49-F238E27FC236}">
                <a16:creationId xmlns:a16="http://schemas.microsoft.com/office/drawing/2014/main" id="{21DF6E3A-B61C-4A41-AF20-86AEE802D84E}"/>
              </a:ext>
            </a:extLst>
          </p:cNvPr>
          <p:cNvSpPr/>
          <p:nvPr/>
        </p:nvSpPr>
        <p:spPr>
          <a:xfrm flipV="1">
            <a:off x="838200" y="3865886"/>
            <a:ext cx="3386327" cy="45720"/>
          </a:xfrm>
          <a:prstGeom prst="rect">
            <a:avLst/>
          </a:prstGeom>
          <a:solidFill>
            <a:srgbClr val="D3C5B6"/>
          </a:solidFill>
          <a:ln/>
        </p:spPr>
      </p:sp>
      <p:sp>
        <p:nvSpPr>
          <p:cNvPr id="36" name="Text 3">
            <a:extLst>
              <a:ext uri="{FF2B5EF4-FFF2-40B4-BE49-F238E27FC236}">
                <a16:creationId xmlns:a16="http://schemas.microsoft.com/office/drawing/2014/main" id="{702C7196-0D7E-4D9E-89A0-5D649D529F69}"/>
              </a:ext>
            </a:extLst>
          </p:cNvPr>
          <p:cNvSpPr/>
          <p:nvPr/>
        </p:nvSpPr>
        <p:spPr>
          <a:xfrm>
            <a:off x="1217723" y="3142222"/>
            <a:ext cx="3006803" cy="628839"/>
          </a:xfrm>
          <a:prstGeom prst="rect">
            <a:avLst/>
          </a:prstGeom>
          <a:noFill/>
          <a:ln/>
        </p:spPr>
        <p:txBody>
          <a:bodyPr wrap="none" lIns="0" tIns="0" rIns="0" bIns="0" rtlCol="0" anchor="t"/>
          <a:lstStyle/>
          <a:p>
            <a:pPr marL="0" indent="0" algn="l">
              <a:lnSpc>
                <a:spcPts val="2750"/>
              </a:lnSpc>
              <a:buNone/>
            </a:pP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Kiểm tra giá trị </a:t>
            </a: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bất</a:t>
            </a: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thường</a:t>
            </a:r>
            <a:endParaRPr lang="en-US" b="1">
              <a:solidFill>
                <a:srgbClr val="484237"/>
              </a:solidFill>
              <a:latin typeface="Times New Roman" panose="02020603050405020304" pitchFamily="18" charset="0"/>
              <a:ea typeface="Gelasio Semi Bold" pitchFamily="34" charset="-122"/>
              <a:cs typeface="Times New Roman" panose="02020603050405020304" pitchFamily="18" charset="0"/>
            </a:endParaRPr>
          </a:p>
          <a:p>
            <a:pPr marL="0" indent="0" algn="l">
              <a:lnSpc>
                <a:spcPts val="2750"/>
              </a:lnSpc>
              <a:buNone/>
            </a:pPr>
            <a:r>
              <a:rPr lang="en-US" b="1">
                <a:solidFill>
                  <a:srgbClr val="484237"/>
                </a:solidFill>
                <a:latin typeface="Times New Roman" panose="02020603050405020304" pitchFamily="18" charset="0"/>
                <a:cs typeface="Times New Roman" panose="02020603050405020304" pitchFamily="18" charset="0"/>
              </a:rPr>
              <a:t>(Outliers)</a:t>
            </a:r>
          </a:p>
        </p:txBody>
      </p:sp>
      <p:sp>
        <p:nvSpPr>
          <p:cNvPr id="37" name="Text 4">
            <a:extLst>
              <a:ext uri="{FF2B5EF4-FFF2-40B4-BE49-F238E27FC236}">
                <a16:creationId xmlns:a16="http://schemas.microsoft.com/office/drawing/2014/main" id="{5682DF00-C37A-4C9B-8CB1-CDEED49766AD}"/>
              </a:ext>
            </a:extLst>
          </p:cNvPr>
          <p:cNvSpPr/>
          <p:nvPr/>
        </p:nvSpPr>
        <p:spPr>
          <a:xfrm>
            <a:off x="838200" y="4006430"/>
            <a:ext cx="3267456" cy="1989028"/>
          </a:xfrm>
          <a:prstGeom prst="rect">
            <a:avLst/>
          </a:prstGeom>
          <a:noFill/>
          <a:ln/>
        </p:spPr>
        <p:txBody>
          <a:bodyPr wrap="square" lIns="0" tIns="0" rIns="0" bIns="0" rtlCol="0" anchor="t"/>
          <a:lstStyle/>
          <a:p>
            <a:pPr marL="0" indent="0" algn="l">
              <a:buNone/>
            </a:pPr>
            <a:r>
              <a:rPr lang="en-US" sz="1600">
                <a:solidFill>
                  <a:srgbClr val="484237"/>
                </a:solidFill>
                <a:latin typeface="Times New Roman" panose="02020603050405020304" pitchFamily="18" charset="0"/>
                <a:ea typeface="Gelasio" pitchFamily="34" charset="-122"/>
                <a:cs typeface="Times New Roman" panose="02020603050405020304" pitchFamily="18" charset="0"/>
              </a:rPr>
              <a:t>Xác định và xử lý các điểm dữ liệu nằm ngoài phạm vi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thông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thường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có</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khả</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năng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làm</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sai</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lệch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phân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phối</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hoặc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huấn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luyện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mô</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hình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ảnh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hưởng đáng kể đến hiệu suất của mô hình dự đoán giá nhà.</a:t>
            </a:r>
            <a:endParaRPr lang="en-US" sz="1600">
              <a:solidFill>
                <a:srgbClr val="484237"/>
              </a:solidFill>
              <a:latin typeface="Times New Roman" panose="02020603050405020304" pitchFamily="18" charset="0"/>
              <a:cs typeface="Times New Roman" panose="02020603050405020304" pitchFamily="18" charset="0"/>
            </a:endParaRPr>
          </a:p>
        </p:txBody>
      </p:sp>
      <p:sp>
        <p:nvSpPr>
          <p:cNvPr id="47" name="Shape 2">
            <a:extLst>
              <a:ext uri="{FF2B5EF4-FFF2-40B4-BE49-F238E27FC236}">
                <a16:creationId xmlns:a16="http://schemas.microsoft.com/office/drawing/2014/main" id="{1AABE613-9B54-4A8E-AF75-DFD03F42C6FE}"/>
              </a:ext>
            </a:extLst>
          </p:cNvPr>
          <p:cNvSpPr/>
          <p:nvPr/>
        </p:nvSpPr>
        <p:spPr>
          <a:xfrm flipV="1">
            <a:off x="4485181" y="3868648"/>
            <a:ext cx="3267456" cy="45719"/>
          </a:xfrm>
          <a:prstGeom prst="rect">
            <a:avLst/>
          </a:prstGeom>
          <a:solidFill>
            <a:srgbClr val="D3C5B6"/>
          </a:solidFill>
          <a:ln/>
        </p:spPr>
      </p:sp>
      <p:sp>
        <p:nvSpPr>
          <p:cNvPr id="48" name="Text 3">
            <a:extLst>
              <a:ext uri="{FF2B5EF4-FFF2-40B4-BE49-F238E27FC236}">
                <a16:creationId xmlns:a16="http://schemas.microsoft.com/office/drawing/2014/main" id="{B8A9AC85-C052-453F-84F5-F0972FF5E76F}"/>
              </a:ext>
            </a:extLst>
          </p:cNvPr>
          <p:cNvSpPr/>
          <p:nvPr/>
        </p:nvSpPr>
        <p:spPr>
          <a:xfrm>
            <a:off x="4867535" y="3111819"/>
            <a:ext cx="2885102" cy="634362"/>
          </a:xfrm>
          <a:prstGeom prst="rect">
            <a:avLst/>
          </a:prstGeom>
          <a:noFill/>
          <a:ln/>
        </p:spPr>
        <p:txBody>
          <a:bodyPr wrap="none" lIns="0" tIns="0" rIns="0" bIns="0" rtlCol="0" anchor="t"/>
          <a:lstStyle/>
          <a:p>
            <a:pPr marL="0" indent="0" algn="l">
              <a:lnSpc>
                <a:spcPts val="2750"/>
              </a:lnSpc>
              <a:buNone/>
            </a:pP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Xử</a:t>
            </a: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lý</a:t>
            </a: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giá</a:t>
            </a: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trị</a:t>
            </a: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 thiếu </a:t>
            </a:r>
            <a:r>
              <a:rPr lang="en-US" b="1">
                <a:solidFill>
                  <a:srgbClr val="484237"/>
                </a:solidFill>
                <a:latin typeface="Times New Roman" panose="02020603050405020304" pitchFamily="18" charset="0"/>
                <a:cs typeface="Times New Roman" panose="02020603050405020304" pitchFamily="18" charset="0"/>
              </a:rPr>
              <a:t>(Missing </a:t>
            </a:r>
          </a:p>
          <a:p>
            <a:pPr marL="0" indent="0" algn="l">
              <a:lnSpc>
                <a:spcPts val="2750"/>
              </a:lnSpc>
              <a:buNone/>
            </a:pPr>
            <a:r>
              <a:rPr lang="en-US" b="1">
                <a:solidFill>
                  <a:srgbClr val="484237"/>
                </a:solidFill>
                <a:latin typeface="Times New Roman" panose="02020603050405020304" pitchFamily="18" charset="0"/>
                <a:cs typeface="Times New Roman" panose="02020603050405020304" pitchFamily="18" charset="0"/>
              </a:rPr>
              <a:t>value)</a:t>
            </a:r>
          </a:p>
        </p:txBody>
      </p:sp>
      <p:sp>
        <p:nvSpPr>
          <p:cNvPr id="49" name="Text 4">
            <a:extLst>
              <a:ext uri="{FF2B5EF4-FFF2-40B4-BE49-F238E27FC236}">
                <a16:creationId xmlns:a16="http://schemas.microsoft.com/office/drawing/2014/main" id="{EEFB7076-1B38-4DDC-ADC4-D46AD24A4EF4}"/>
              </a:ext>
            </a:extLst>
          </p:cNvPr>
          <p:cNvSpPr/>
          <p:nvPr/>
        </p:nvSpPr>
        <p:spPr>
          <a:xfrm>
            <a:off x="4485181" y="4006430"/>
            <a:ext cx="3267456" cy="2243324"/>
          </a:xfrm>
          <a:prstGeom prst="rect">
            <a:avLst/>
          </a:prstGeom>
          <a:noFill/>
          <a:ln/>
        </p:spPr>
        <p:txBody>
          <a:bodyPr wrap="square" lIns="0" tIns="0" rIns="0" bIns="0" rtlCol="0" anchor="t"/>
          <a:lstStyle/>
          <a:p>
            <a:pPr marL="0" indent="0" algn="l">
              <a:buNone/>
            </a:pP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Phân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tích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và</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áp</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dụng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phương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pháp</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phù</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hợp</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như</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điền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giá</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trị</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(imputation)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hoặc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loại</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bỏ</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hàng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cột</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xử</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lý</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giá</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trị</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bị</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thiếu</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xót</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trong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bộ</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dữ</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liệu</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sao</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cho</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bảo</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toàn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thông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tin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để</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đảm</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bảo</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tính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toàn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vẹn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của</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tập</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dữ</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liệu</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giúp</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mô</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hình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ổn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định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hơn</a:t>
            </a:r>
            <a:endParaRPr lang="en-US" sz="1600">
              <a:solidFill>
                <a:srgbClr val="484237"/>
              </a:solidFill>
              <a:latin typeface="Times New Roman" panose="02020603050405020304" pitchFamily="18" charset="0"/>
              <a:cs typeface="Times New Roman" panose="02020603050405020304" pitchFamily="18" charset="0"/>
            </a:endParaRPr>
          </a:p>
        </p:txBody>
      </p:sp>
      <p:pic>
        <p:nvPicPr>
          <p:cNvPr id="50" name="Image 1" descr="preencoded.png">
            <a:extLst>
              <a:ext uri="{FF2B5EF4-FFF2-40B4-BE49-F238E27FC236}">
                <a16:creationId xmlns:a16="http://schemas.microsoft.com/office/drawing/2014/main" id="{5D183CF1-BB29-4F7E-BBF3-509F2D17BA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8011" y="3227729"/>
            <a:ext cx="226814" cy="226814"/>
          </a:xfrm>
          <a:prstGeom prst="rect">
            <a:avLst/>
          </a:prstGeom>
        </p:spPr>
      </p:pic>
      <p:sp>
        <p:nvSpPr>
          <p:cNvPr id="59" name="Shape 2">
            <a:extLst>
              <a:ext uri="{FF2B5EF4-FFF2-40B4-BE49-F238E27FC236}">
                <a16:creationId xmlns:a16="http://schemas.microsoft.com/office/drawing/2014/main" id="{2CDD094C-0614-475E-B9F9-D48F43CF42E1}"/>
              </a:ext>
            </a:extLst>
          </p:cNvPr>
          <p:cNvSpPr/>
          <p:nvPr/>
        </p:nvSpPr>
        <p:spPr>
          <a:xfrm flipV="1">
            <a:off x="7967474" y="3864981"/>
            <a:ext cx="3267456" cy="45719"/>
          </a:xfrm>
          <a:prstGeom prst="rect">
            <a:avLst/>
          </a:prstGeom>
          <a:solidFill>
            <a:srgbClr val="D3C5B6"/>
          </a:solidFill>
          <a:ln/>
        </p:spPr>
      </p:sp>
      <p:sp>
        <p:nvSpPr>
          <p:cNvPr id="60" name="Text 3">
            <a:extLst>
              <a:ext uri="{FF2B5EF4-FFF2-40B4-BE49-F238E27FC236}">
                <a16:creationId xmlns:a16="http://schemas.microsoft.com/office/drawing/2014/main" id="{112B90D4-9A79-41FF-8B55-129B9BA7448E}"/>
              </a:ext>
            </a:extLst>
          </p:cNvPr>
          <p:cNvSpPr/>
          <p:nvPr/>
        </p:nvSpPr>
        <p:spPr>
          <a:xfrm>
            <a:off x="8346998" y="3142223"/>
            <a:ext cx="2627278" cy="634362"/>
          </a:xfrm>
          <a:prstGeom prst="rect">
            <a:avLst/>
          </a:prstGeom>
          <a:noFill/>
          <a:ln/>
        </p:spPr>
        <p:txBody>
          <a:bodyPr wrap="none" lIns="0" tIns="0" rIns="0" bIns="0" rtlCol="0" anchor="t"/>
          <a:lstStyle/>
          <a:p>
            <a:pPr marL="0" indent="0" algn="l">
              <a:lnSpc>
                <a:spcPts val="2750"/>
              </a:lnSpc>
              <a:buNone/>
            </a:pP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Kỹ</a:t>
            </a: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thuật</a:t>
            </a: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tạo</a:t>
            </a: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đặc</a:t>
            </a:r>
            <a:r>
              <a:rPr lang="en-US" b="1">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b="1" err="1">
                <a:solidFill>
                  <a:srgbClr val="484237"/>
                </a:solidFill>
                <a:latin typeface="Times New Roman" panose="02020603050405020304" pitchFamily="18" charset="0"/>
                <a:ea typeface="Gelasio Semi Bold" pitchFamily="34" charset="-122"/>
                <a:cs typeface="Times New Roman" panose="02020603050405020304" pitchFamily="18" charset="0"/>
              </a:rPr>
              <a:t>trưng</a:t>
            </a:r>
            <a:endParaRPr lang="en-US" b="1">
              <a:solidFill>
                <a:srgbClr val="484237"/>
              </a:solidFill>
              <a:latin typeface="Times New Roman" panose="02020603050405020304" pitchFamily="18" charset="0"/>
              <a:ea typeface="Gelasio Semi Bold" pitchFamily="34" charset="-122"/>
              <a:cs typeface="Times New Roman" panose="02020603050405020304" pitchFamily="18" charset="0"/>
            </a:endParaRPr>
          </a:p>
          <a:p>
            <a:pPr marL="0" indent="0" algn="l">
              <a:lnSpc>
                <a:spcPts val="2750"/>
              </a:lnSpc>
              <a:buNone/>
            </a:pPr>
            <a:r>
              <a:rPr lang="en-US" b="1">
                <a:solidFill>
                  <a:srgbClr val="484237"/>
                </a:solidFill>
                <a:latin typeface="Times New Roman" panose="02020603050405020304" pitchFamily="18" charset="0"/>
                <a:cs typeface="Times New Roman" panose="02020603050405020304" pitchFamily="18" charset="0"/>
              </a:rPr>
              <a:t>(Feature </a:t>
            </a:r>
            <a:r>
              <a:rPr lang="en-US" b="1" err="1">
                <a:solidFill>
                  <a:srgbClr val="484237"/>
                </a:solidFill>
                <a:latin typeface="Times New Roman" panose="02020603050405020304" pitchFamily="18" charset="0"/>
                <a:cs typeface="Times New Roman" panose="02020603050405020304" pitchFamily="18" charset="0"/>
              </a:rPr>
              <a:t>Enginnering</a:t>
            </a:r>
            <a:r>
              <a:rPr lang="en-US" b="1">
                <a:solidFill>
                  <a:srgbClr val="484237"/>
                </a:solidFill>
                <a:latin typeface="Times New Roman" panose="02020603050405020304" pitchFamily="18" charset="0"/>
                <a:cs typeface="Times New Roman" panose="02020603050405020304" pitchFamily="18" charset="0"/>
              </a:rPr>
              <a:t>)</a:t>
            </a:r>
          </a:p>
        </p:txBody>
      </p:sp>
      <p:sp>
        <p:nvSpPr>
          <p:cNvPr id="61" name="Text 4">
            <a:extLst>
              <a:ext uri="{FF2B5EF4-FFF2-40B4-BE49-F238E27FC236}">
                <a16:creationId xmlns:a16="http://schemas.microsoft.com/office/drawing/2014/main" id="{A34E5310-0875-4D59-82BD-91482E5AD54F}"/>
              </a:ext>
            </a:extLst>
          </p:cNvPr>
          <p:cNvSpPr/>
          <p:nvPr/>
        </p:nvSpPr>
        <p:spPr>
          <a:xfrm>
            <a:off x="7967474" y="4006429"/>
            <a:ext cx="3386325" cy="2243323"/>
          </a:xfrm>
          <a:prstGeom prst="rect">
            <a:avLst/>
          </a:prstGeom>
          <a:noFill/>
          <a:ln/>
        </p:spPr>
        <p:txBody>
          <a:bodyPr wrap="square" lIns="0" tIns="0" rIns="0" bIns="0" rtlCol="0" anchor="t"/>
          <a:lstStyle/>
          <a:p>
            <a:pPr marL="0" indent="0" algn="l">
              <a:buNone/>
            </a:pP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Xây</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dựng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tạo</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ra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biến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(features)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mới</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từ</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dữ</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liệu</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có</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sẵn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chuyển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đổi</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và</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chọn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lọc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biến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sao</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cho</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mô</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hình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thực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hiện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được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mối</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quan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hệ</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thực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tế</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để</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cải</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thiện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hiệu</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suất</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học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hỏi</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và</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khả</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năng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diễn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giải</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của</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mô</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hình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cũng</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như</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độ</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chính</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xác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của</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dự</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đoán</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a:t>
            </a:r>
            <a:endParaRPr lang="en-US" sz="1600">
              <a:solidFill>
                <a:srgbClr val="484237"/>
              </a:solidFill>
              <a:latin typeface="Times New Roman" panose="02020603050405020304" pitchFamily="18" charset="0"/>
              <a:cs typeface="Times New Roman" panose="02020603050405020304" pitchFamily="18" charset="0"/>
            </a:endParaRPr>
          </a:p>
        </p:txBody>
      </p:sp>
      <p:pic>
        <p:nvPicPr>
          <p:cNvPr id="63" name="Image 2" descr="preencoded.png">
            <a:extLst>
              <a:ext uri="{FF2B5EF4-FFF2-40B4-BE49-F238E27FC236}">
                <a16:creationId xmlns:a16="http://schemas.microsoft.com/office/drawing/2014/main" id="{B944D4E7-4828-46DB-A692-855B1E15E5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7474" y="3217113"/>
            <a:ext cx="226814" cy="226814"/>
          </a:xfrm>
          <a:prstGeom prst="rect">
            <a:avLst/>
          </a:prstGeom>
        </p:spPr>
      </p:pic>
    </p:spTree>
    <p:extLst>
      <p:ext uri="{BB962C8B-B14F-4D97-AF65-F5344CB8AC3E}">
        <p14:creationId xmlns:p14="http://schemas.microsoft.com/office/powerpoint/2010/main" val="1424672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BA6-1A48-98E7-AB43-BAD2E53CC2C5}"/>
              </a:ext>
            </a:extLst>
          </p:cNvPr>
          <p:cNvSpPr>
            <a:spLocks noGrp="1"/>
          </p:cNvSpPr>
          <p:nvPr>
            <p:ph type="title"/>
          </p:nvPr>
        </p:nvSpPr>
        <p:spPr>
          <a:xfrm>
            <a:off x="838200" y="365125"/>
            <a:ext cx="10515600" cy="518795"/>
          </a:xfrm>
        </p:spPr>
        <p:txBody>
          <a:bodyPr/>
          <a:lstStyle/>
          <a:p>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V. Các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thí</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nghiệm</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Thí</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nghiệm</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1</a:t>
            </a:r>
            <a:endParaRPr lang="en-US" sz="2000" b="1"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B838CFCE-50FB-51CE-4DD4-BC32443338B8}"/>
              </a:ext>
            </a:extLst>
          </p:cNvPr>
          <p:cNvSpPr/>
          <p:nvPr/>
        </p:nvSpPr>
        <p:spPr>
          <a:xfrm>
            <a:off x="838200" y="1069944"/>
            <a:ext cx="319625" cy="398732"/>
          </a:xfrm>
          <a:prstGeom prst="roundRect">
            <a:avLst>
              <a:gd name="adj" fmla="val 18670"/>
            </a:avLst>
          </a:prstGeom>
          <a:solidFill>
            <a:srgbClr val="DADBF1"/>
          </a:solidFill>
          <a:ln w="7620">
            <a:solidFill>
              <a:srgbClr val="C0C1D7"/>
            </a:solidFill>
            <a:prstDash val="solid"/>
          </a:ln>
        </p:spPr>
      </p:sp>
      <p:sp>
        <p:nvSpPr>
          <p:cNvPr id="4" name="Text 2">
            <a:extLst>
              <a:ext uri="{FF2B5EF4-FFF2-40B4-BE49-F238E27FC236}">
                <a16:creationId xmlns:a16="http://schemas.microsoft.com/office/drawing/2014/main" id="{624F89A7-C361-A091-723C-AD3D6BFE39F2}"/>
              </a:ext>
            </a:extLst>
          </p:cNvPr>
          <p:cNvSpPr/>
          <p:nvPr/>
        </p:nvSpPr>
        <p:spPr>
          <a:xfrm>
            <a:off x="904637" y="1103180"/>
            <a:ext cx="213083" cy="332277"/>
          </a:xfrm>
          <a:prstGeom prst="rect">
            <a:avLst/>
          </a:prstGeom>
          <a:noFill/>
          <a:ln/>
        </p:spPr>
        <p:txBody>
          <a:bodyPr wrap="none" lIns="0" tIns="0" rIns="0" bIns="0" rtlCol="0" anchor="t"/>
          <a:lstStyle/>
          <a:p>
            <a:pPr marL="0" indent="0" algn="ctr">
              <a:lnSpc>
                <a:spcPts val="20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36EC7218-2E58-A3E9-E8EC-3DF2B577C327}"/>
              </a:ext>
            </a:extLst>
          </p:cNvPr>
          <p:cNvSpPr/>
          <p:nvPr/>
        </p:nvSpPr>
        <p:spPr>
          <a:xfrm>
            <a:off x="1413986" y="1130818"/>
            <a:ext cx="1775980" cy="276897"/>
          </a:xfrm>
          <a:prstGeom prst="rect">
            <a:avLst/>
          </a:prstGeom>
          <a:noFill/>
          <a:ln/>
        </p:spPr>
        <p:txBody>
          <a:bodyPr wrap="none" lIns="0" tIns="0" rIns="0" bIns="0" rtlCol="0" anchor="t"/>
          <a:lstStyle/>
          <a:p>
            <a:pPr marL="0" indent="0" algn="l">
              <a:lnSpc>
                <a:spcPts val="21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Missing Values</a:t>
            </a:r>
            <a:endParaRPr lang="en-US" dirty="0">
              <a:latin typeface="Times New Roman" panose="02020603050405020304" pitchFamily="18" charset="0"/>
              <a:cs typeface="Times New Roman" panose="02020603050405020304" pitchFamily="18" charset="0"/>
            </a:endParaRPr>
          </a:p>
        </p:txBody>
      </p:sp>
      <p:sp>
        <p:nvSpPr>
          <p:cNvPr id="6" name="Text 4">
            <a:extLst>
              <a:ext uri="{FF2B5EF4-FFF2-40B4-BE49-F238E27FC236}">
                <a16:creationId xmlns:a16="http://schemas.microsoft.com/office/drawing/2014/main" id="{F3BF2E8E-0CA4-0250-89F7-B328AC226B89}"/>
              </a:ext>
            </a:extLst>
          </p:cNvPr>
          <p:cNvSpPr/>
          <p:nvPr/>
        </p:nvSpPr>
        <p:spPr>
          <a:xfrm>
            <a:off x="1413986" y="1513840"/>
            <a:ext cx="10026174" cy="283448"/>
          </a:xfrm>
          <a:prstGeom prst="rect">
            <a:avLst/>
          </a:prstGeom>
          <a:noFill/>
          <a:ln/>
        </p:spPr>
        <p:txBody>
          <a:bodyPr wrap="none" lIns="0" tIns="0" rIns="0" bIns="0" rtlCol="0" anchor="t"/>
          <a:lstStyle/>
          <a:p>
            <a:pPr marL="0" indent="0" algn="l">
              <a:lnSpc>
                <a:spcPts val="22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Numerical features: Điền median của toàn bộ feature. Categorical features: Điền mode hoặc 'No' (cho garage, </a:t>
            </a:r>
          </a:p>
          <a:p>
            <a:pPr marL="0" indent="0" algn="l">
              <a:lnSpc>
                <a:spcPts val="22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basement, pool...)</a:t>
            </a:r>
            <a:endParaRPr lang="en-US" dirty="0">
              <a:latin typeface="Times New Roman" panose="02020603050405020304" pitchFamily="18" charset="0"/>
              <a:cs typeface="Times New Roman" panose="02020603050405020304" pitchFamily="18" charset="0"/>
            </a:endParaRPr>
          </a:p>
        </p:txBody>
      </p:sp>
      <p:sp>
        <p:nvSpPr>
          <p:cNvPr id="7" name="Shape 5">
            <a:extLst>
              <a:ext uri="{FF2B5EF4-FFF2-40B4-BE49-F238E27FC236}">
                <a16:creationId xmlns:a16="http://schemas.microsoft.com/office/drawing/2014/main" id="{9C06AC52-1F00-2953-AA2C-F0463FCC34FA}"/>
              </a:ext>
            </a:extLst>
          </p:cNvPr>
          <p:cNvSpPr/>
          <p:nvPr/>
        </p:nvSpPr>
        <p:spPr>
          <a:xfrm>
            <a:off x="838200" y="2151508"/>
            <a:ext cx="319625" cy="398732"/>
          </a:xfrm>
          <a:prstGeom prst="roundRect">
            <a:avLst>
              <a:gd name="adj" fmla="val 18670"/>
            </a:avLst>
          </a:prstGeom>
          <a:solidFill>
            <a:srgbClr val="DADBF1"/>
          </a:solidFill>
          <a:ln w="7620">
            <a:solidFill>
              <a:srgbClr val="C0C1D7"/>
            </a:solidFill>
            <a:prstDash val="solid"/>
          </a:ln>
        </p:spPr>
      </p:sp>
      <p:sp>
        <p:nvSpPr>
          <p:cNvPr id="8" name="Text 6">
            <a:extLst>
              <a:ext uri="{FF2B5EF4-FFF2-40B4-BE49-F238E27FC236}">
                <a16:creationId xmlns:a16="http://schemas.microsoft.com/office/drawing/2014/main" id="{1288CA63-14FC-D4AF-2098-4BD2D5897E3B}"/>
              </a:ext>
            </a:extLst>
          </p:cNvPr>
          <p:cNvSpPr/>
          <p:nvPr/>
        </p:nvSpPr>
        <p:spPr>
          <a:xfrm>
            <a:off x="904637" y="2184744"/>
            <a:ext cx="213083" cy="332277"/>
          </a:xfrm>
          <a:prstGeom prst="rect">
            <a:avLst/>
          </a:prstGeom>
          <a:noFill/>
          <a:ln/>
        </p:spPr>
        <p:txBody>
          <a:bodyPr wrap="none" lIns="0" tIns="0" rIns="0" bIns="0" rtlCol="0" anchor="t"/>
          <a:lstStyle/>
          <a:p>
            <a:pPr marL="0" indent="0" algn="ctr">
              <a:lnSpc>
                <a:spcPts val="20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9" name="Text 7">
            <a:extLst>
              <a:ext uri="{FF2B5EF4-FFF2-40B4-BE49-F238E27FC236}">
                <a16:creationId xmlns:a16="http://schemas.microsoft.com/office/drawing/2014/main" id="{03992C94-C335-F0F1-D953-BB3575F7307A}"/>
              </a:ext>
            </a:extLst>
          </p:cNvPr>
          <p:cNvSpPr/>
          <p:nvPr/>
        </p:nvSpPr>
        <p:spPr>
          <a:xfrm>
            <a:off x="1413986" y="2212382"/>
            <a:ext cx="1775980" cy="276897"/>
          </a:xfrm>
          <a:prstGeom prst="rect">
            <a:avLst/>
          </a:prstGeom>
          <a:noFill/>
          <a:ln/>
        </p:spPr>
        <p:txBody>
          <a:bodyPr wrap="none" lIns="0" tIns="0" rIns="0" bIns="0" rtlCol="0" anchor="t"/>
          <a:lstStyle/>
          <a:p>
            <a:pPr marL="0" indent="0" algn="l">
              <a:lnSpc>
                <a:spcPts val="21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Encoding</a:t>
            </a:r>
            <a:endParaRPr lang="en-US" dirty="0">
              <a:latin typeface="Times New Roman" panose="02020603050405020304" pitchFamily="18" charset="0"/>
              <a:cs typeface="Times New Roman" panose="02020603050405020304" pitchFamily="18" charset="0"/>
            </a:endParaRPr>
          </a:p>
        </p:txBody>
      </p:sp>
      <p:sp>
        <p:nvSpPr>
          <p:cNvPr id="10" name="Text 8">
            <a:extLst>
              <a:ext uri="{FF2B5EF4-FFF2-40B4-BE49-F238E27FC236}">
                <a16:creationId xmlns:a16="http://schemas.microsoft.com/office/drawing/2014/main" id="{D5423E08-FEA2-4B77-54FD-916B3F3A57CF}"/>
              </a:ext>
            </a:extLst>
          </p:cNvPr>
          <p:cNvSpPr/>
          <p:nvPr/>
        </p:nvSpPr>
        <p:spPr>
          <a:xfrm>
            <a:off x="1413986" y="2595323"/>
            <a:ext cx="10026174" cy="574518"/>
          </a:xfrm>
          <a:prstGeom prst="rect">
            <a:avLst/>
          </a:prstGeom>
          <a:noFill/>
          <a:ln/>
        </p:spPr>
        <p:txBody>
          <a:bodyPr wrap="square" lIns="0" tIns="0" rIns="0" bIns="0" rtlCol="0" anchor="t"/>
          <a:lstStyle/>
          <a:p>
            <a:pPr marL="0" indent="0" algn="l">
              <a:lnSpc>
                <a:spcPts val="22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LabelEncoder cho TẤT CẢ categorical features. Ví dụ: Neighborhood: ['NAmes', 'Edwards', 'BrkSide'] → [0, 1, 2]. </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Vấn đề: </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Tạo quan hệ thứ tự giả (NAmes &lt; Edwards &lt; BrkSide)</a:t>
            </a:r>
            <a:endParaRPr lang="en-US" dirty="0">
              <a:latin typeface="Times New Roman" panose="02020603050405020304" pitchFamily="18" charset="0"/>
              <a:cs typeface="Times New Roman" panose="02020603050405020304" pitchFamily="18" charset="0"/>
            </a:endParaRPr>
          </a:p>
        </p:txBody>
      </p:sp>
      <p:sp>
        <p:nvSpPr>
          <p:cNvPr id="11" name="Shape 9">
            <a:extLst>
              <a:ext uri="{FF2B5EF4-FFF2-40B4-BE49-F238E27FC236}">
                <a16:creationId xmlns:a16="http://schemas.microsoft.com/office/drawing/2014/main" id="{2BD0B294-0CBC-BB47-0D53-8B057AC3BD76}"/>
              </a:ext>
            </a:extLst>
          </p:cNvPr>
          <p:cNvSpPr/>
          <p:nvPr/>
        </p:nvSpPr>
        <p:spPr>
          <a:xfrm>
            <a:off x="838200" y="3302113"/>
            <a:ext cx="319625" cy="398732"/>
          </a:xfrm>
          <a:prstGeom prst="roundRect">
            <a:avLst>
              <a:gd name="adj" fmla="val 18670"/>
            </a:avLst>
          </a:prstGeom>
          <a:solidFill>
            <a:srgbClr val="DADBF1"/>
          </a:solidFill>
          <a:ln w="7620">
            <a:solidFill>
              <a:srgbClr val="C0C1D7"/>
            </a:solidFill>
            <a:prstDash val="solid"/>
          </a:ln>
        </p:spPr>
      </p:sp>
      <p:sp>
        <p:nvSpPr>
          <p:cNvPr id="12" name="Text 10">
            <a:extLst>
              <a:ext uri="{FF2B5EF4-FFF2-40B4-BE49-F238E27FC236}">
                <a16:creationId xmlns:a16="http://schemas.microsoft.com/office/drawing/2014/main" id="{2374F16A-CFA2-0419-4329-FAB77BB7C569}"/>
              </a:ext>
            </a:extLst>
          </p:cNvPr>
          <p:cNvSpPr/>
          <p:nvPr/>
        </p:nvSpPr>
        <p:spPr>
          <a:xfrm>
            <a:off x="904637" y="3335348"/>
            <a:ext cx="213083" cy="332277"/>
          </a:xfrm>
          <a:prstGeom prst="rect">
            <a:avLst/>
          </a:prstGeom>
          <a:noFill/>
          <a:ln/>
        </p:spPr>
        <p:txBody>
          <a:bodyPr wrap="none" lIns="0" tIns="0" rIns="0" bIns="0" rtlCol="0" anchor="t"/>
          <a:lstStyle/>
          <a:p>
            <a:pPr marL="0" indent="0" algn="ctr">
              <a:lnSpc>
                <a:spcPts val="20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3" name="Text 11">
            <a:extLst>
              <a:ext uri="{FF2B5EF4-FFF2-40B4-BE49-F238E27FC236}">
                <a16:creationId xmlns:a16="http://schemas.microsoft.com/office/drawing/2014/main" id="{BB978FC2-3F8D-A6E5-17A5-61E3D57EE2CE}"/>
              </a:ext>
            </a:extLst>
          </p:cNvPr>
          <p:cNvSpPr/>
          <p:nvPr/>
        </p:nvSpPr>
        <p:spPr>
          <a:xfrm>
            <a:off x="1413986" y="3362987"/>
            <a:ext cx="1775980" cy="276897"/>
          </a:xfrm>
          <a:prstGeom prst="rect">
            <a:avLst/>
          </a:prstGeom>
          <a:noFill/>
          <a:ln/>
        </p:spPr>
        <p:txBody>
          <a:bodyPr wrap="none" lIns="0" tIns="0" rIns="0" bIns="0" rtlCol="0" anchor="t"/>
          <a:lstStyle/>
          <a:p>
            <a:pPr marL="0" indent="0" algn="l">
              <a:lnSpc>
                <a:spcPts val="21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Target Variable</a:t>
            </a:r>
            <a:endParaRPr lang="en-US" dirty="0">
              <a:latin typeface="Times New Roman" panose="02020603050405020304" pitchFamily="18" charset="0"/>
              <a:cs typeface="Times New Roman" panose="02020603050405020304" pitchFamily="18" charset="0"/>
            </a:endParaRPr>
          </a:p>
        </p:txBody>
      </p:sp>
      <p:sp>
        <p:nvSpPr>
          <p:cNvPr id="14" name="Text 12">
            <a:extLst>
              <a:ext uri="{FF2B5EF4-FFF2-40B4-BE49-F238E27FC236}">
                <a16:creationId xmlns:a16="http://schemas.microsoft.com/office/drawing/2014/main" id="{8E9F2B0C-45FA-80F0-1E42-FAA58A04BFDC}"/>
              </a:ext>
            </a:extLst>
          </p:cNvPr>
          <p:cNvSpPr/>
          <p:nvPr/>
        </p:nvSpPr>
        <p:spPr>
          <a:xfrm>
            <a:off x="1413986" y="3746009"/>
            <a:ext cx="10026174" cy="283448"/>
          </a:xfrm>
          <a:prstGeom prst="rect">
            <a:avLst/>
          </a:prstGeom>
          <a:noFill/>
          <a:ln/>
        </p:spPr>
        <p:txBody>
          <a:bodyPr wrap="none" lIns="0" tIns="0" rIns="0" bIns="0" rtlCol="0" anchor="t"/>
          <a:lstStyle/>
          <a:p>
            <a:pPr marL="0" indent="0" algn="l">
              <a:lnSpc>
                <a:spcPts val="22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Giữ nguyên SalePrice (không biến đổi). Skewness = 1.88 (lệch phải mạnh)</a:t>
            </a:r>
            <a:endParaRPr lang="en-US" dirty="0">
              <a:latin typeface="Times New Roman" panose="02020603050405020304" pitchFamily="18" charset="0"/>
              <a:cs typeface="Times New Roman" panose="02020603050405020304" pitchFamily="18" charset="0"/>
            </a:endParaRPr>
          </a:p>
        </p:txBody>
      </p:sp>
      <p:sp>
        <p:nvSpPr>
          <p:cNvPr id="15" name="Shape 13">
            <a:extLst>
              <a:ext uri="{FF2B5EF4-FFF2-40B4-BE49-F238E27FC236}">
                <a16:creationId xmlns:a16="http://schemas.microsoft.com/office/drawing/2014/main" id="{1A6DB869-503F-BBE5-5E57-CE504E7DF9BC}"/>
              </a:ext>
            </a:extLst>
          </p:cNvPr>
          <p:cNvSpPr/>
          <p:nvPr/>
        </p:nvSpPr>
        <p:spPr>
          <a:xfrm>
            <a:off x="838200" y="4155178"/>
            <a:ext cx="319625" cy="398732"/>
          </a:xfrm>
          <a:prstGeom prst="roundRect">
            <a:avLst>
              <a:gd name="adj" fmla="val 18670"/>
            </a:avLst>
          </a:prstGeom>
          <a:solidFill>
            <a:srgbClr val="DADBF1"/>
          </a:solidFill>
          <a:ln w="7620">
            <a:solidFill>
              <a:srgbClr val="C0C1D7"/>
            </a:solidFill>
            <a:prstDash val="solid"/>
          </a:ln>
        </p:spPr>
      </p:sp>
      <p:sp>
        <p:nvSpPr>
          <p:cNvPr id="16" name="Text 14">
            <a:extLst>
              <a:ext uri="{FF2B5EF4-FFF2-40B4-BE49-F238E27FC236}">
                <a16:creationId xmlns:a16="http://schemas.microsoft.com/office/drawing/2014/main" id="{92E5F37E-0217-6EA3-F66C-5DDAC5976194}"/>
              </a:ext>
            </a:extLst>
          </p:cNvPr>
          <p:cNvSpPr/>
          <p:nvPr/>
        </p:nvSpPr>
        <p:spPr>
          <a:xfrm>
            <a:off x="904637" y="4188414"/>
            <a:ext cx="213083" cy="332277"/>
          </a:xfrm>
          <a:prstGeom prst="rect">
            <a:avLst/>
          </a:prstGeom>
          <a:noFill/>
          <a:ln/>
        </p:spPr>
        <p:txBody>
          <a:bodyPr wrap="none" lIns="0" tIns="0" rIns="0" bIns="0" rtlCol="0" anchor="t"/>
          <a:lstStyle/>
          <a:p>
            <a:pPr marL="0" indent="0" algn="ctr">
              <a:lnSpc>
                <a:spcPts val="20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7" name="Text 15">
            <a:extLst>
              <a:ext uri="{FF2B5EF4-FFF2-40B4-BE49-F238E27FC236}">
                <a16:creationId xmlns:a16="http://schemas.microsoft.com/office/drawing/2014/main" id="{60A22914-EA7C-294C-16C8-779205ECDC50}"/>
              </a:ext>
            </a:extLst>
          </p:cNvPr>
          <p:cNvSpPr/>
          <p:nvPr/>
        </p:nvSpPr>
        <p:spPr>
          <a:xfrm>
            <a:off x="1413986" y="4216052"/>
            <a:ext cx="1775980" cy="276897"/>
          </a:xfrm>
          <a:prstGeom prst="rect">
            <a:avLst/>
          </a:prstGeom>
          <a:noFill/>
          <a:ln/>
        </p:spPr>
        <p:txBody>
          <a:bodyPr wrap="none" lIns="0" tIns="0" rIns="0" bIns="0" rtlCol="0" anchor="t"/>
          <a:lstStyle/>
          <a:p>
            <a:pPr marL="0" indent="0" algn="l">
              <a:lnSpc>
                <a:spcPts val="21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Scaling</a:t>
            </a:r>
            <a:endParaRPr lang="en-US" dirty="0">
              <a:latin typeface="Times New Roman" panose="02020603050405020304" pitchFamily="18" charset="0"/>
              <a:cs typeface="Times New Roman" panose="02020603050405020304" pitchFamily="18" charset="0"/>
            </a:endParaRPr>
          </a:p>
        </p:txBody>
      </p:sp>
      <p:sp>
        <p:nvSpPr>
          <p:cNvPr id="18" name="Text 16">
            <a:extLst>
              <a:ext uri="{FF2B5EF4-FFF2-40B4-BE49-F238E27FC236}">
                <a16:creationId xmlns:a16="http://schemas.microsoft.com/office/drawing/2014/main" id="{02EEC5C9-1E92-C521-2BA7-DCBF33918506}"/>
              </a:ext>
            </a:extLst>
          </p:cNvPr>
          <p:cNvSpPr/>
          <p:nvPr/>
        </p:nvSpPr>
        <p:spPr>
          <a:xfrm>
            <a:off x="1413986" y="4599074"/>
            <a:ext cx="10026174" cy="283448"/>
          </a:xfrm>
          <a:prstGeom prst="rect">
            <a:avLst/>
          </a:prstGeom>
          <a:noFill/>
          <a:ln/>
        </p:spPr>
        <p:txBody>
          <a:bodyPr wrap="none" lIns="0" tIns="0" rIns="0" bIns="0" rtlCol="0" anchor="t"/>
          <a:lstStyle/>
          <a:p>
            <a:pPr marL="0" indent="0" algn="l">
              <a:lnSpc>
                <a:spcPts val="22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Chỉ áp dụng StandardScaler cho Support Vector Regression. Tree-based models (RF, GBR, XGB): Không cần scaling</a:t>
            </a:r>
            <a:endParaRPr lang="en-US" dirty="0">
              <a:latin typeface="Times New Roman" panose="02020603050405020304" pitchFamily="18" charset="0"/>
              <a:cs typeface="Times New Roman" panose="02020603050405020304" pitchFamily="18" charset="0"/>
            </a:endParaRPr>
          </a:p>
        </p:txBody>
      </p:sp>
      <p:sp>
        <p:nvSpPr>
          <p:cNvPr id="19" name="Shape 17">
            <a:extLst>
              <a:ext uri="{FF2B5EF4-FFF2-40B4-BE49-F238E27FC236}">
                <a16:creationId xmlns:a16="http://schemas.microsoft.com/office/drawing/2014/main" id="{8603BC3C-AC79-8640-36CF-736690E075A2}"/>
              </a:ext>
            </a:extLst>
          </p:cNvPr>
          <p:cNvSpPr/>
          <p:nvPr/>
        </p:nvSpPr>
        <p:spPr>
          <a:xfrm>
            <a:off x="838200" y="5060713"/>
            <a:ext cx="319625" cy="398732"/>
          </a:xfrm>
          <a:prstGeom prst="roundRect">
            <a:avLst>
              <a:gd name="adj" fmla="val 18670"/>
            </a:avLst>
          </a:prstGeom>
          <a:solidFill>
            <a:srgbClr val="DADBF1"/>
          </a:solidFill>
          <a:ln w="7620">
            <a:solidFill>
              <a:srgbClr val="C0C1D7"/>
            </a:solidFill>
            <a:prstDash val="solid"/>
          </a:ln>
        </p:spPr>
      </p:sp>
      <p:sp>
        <p:nvSpPr>
          <p:cNvPr id="20" name="Text 18">
            <a:extLst>
              <a:ext uri="{FF2B5EF4-FFF2-40B4-BE49-F238E27FC236}">
                <a16:creationId xmlns:a16="http://schemas.microsoft.com/office/drawing/2014/main" id="{44559AA2-01CD-C844-F6F3-AFC80F55C2A1}"/>
              </a:ext>
            </a:extLst>
          </p:cNvPr>
          <p:cNvSpPr/>
          <p:nvPr/>
        </p:nvSpPr>
        <p:spPr>
          <a:xfrm>
            <a:off x="904637" y="5093949"/>
            <a:ext cx="213083" cy="332277"/>
          </a:xfrm>
          <a:prstGeom prst="rect">
            <a:avLst/>
          </a:prstGeom>
          <a:noFill/>
          <a:ln/>
        </p:spPr>
        <p:txBody>
          <a:bodyPr wrap="none" lIns="0" tIns="0" rIns="0" bIns="0" rtlCol="0" anchor="t"/>
          <a:lstStyle/>
          <a:p>
            <a:pPr marL="0" indent="0" algn="ctr">
              <a:lnSpc>
                <a:spcPts val="20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21" name="Text 19">
            <a:extLst>
              <a:ext uri="{FF2B5EF4-FFF2-40B4-BE49-F238E27FC236}">
                <a16:creationId xmlns:a16="http://schemas.microsoft.com/office/drawing/2014/main" id="{2DD4B625-611B-19E4-A9EB-189A67AAE37B}"/>
              </a:ext>
            </a:extLst>
          </p:cNvPr>
          <p:cNvSpPr/>
          <p:nvPr/>
        </p:nvSpPr>
        <p:spPr>
          <a:xfrm>
            <a:off x="1413986" y="5121587"/>
            <a:ext cx="1775980" cy="276897"/>
          </a:xfrm>
          <a:prstGeom prst="rect">
            <a:avLst/>
          </a:prstGeom>
          <a:noFill/>
          <a:ln/>
        </p:spPr>
        <p:txBody>
          <a:bodyPr wrap="none" lIns="0" tIns="0" rIns="0" bIns="0" rtlCol="0" anchor="t"/>
          <a:lstStyle/>
          <a:p>
            <a:pPr marL="0" indent="0" algn="l">
              <a:lnSpc>
                <a:spcPts val="21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Train/Validation</a:t>
            </a:r>
            <a:endParaRPr lang="en-US" dirty="0">
              <a:latin typeface="Times New Roman" panose="02020603050405020304" pitchFamily="18" charset="0"/>
              <a:cs typeface="Times New Roman" panose="02020603050405020304" pitchFamily="18" charset="0"/>
            </a:endParaRPr>
          </a:p>
        </p:txBody>
      </p:sp>
      <p:sp>
        <p:nvSpPr>
          <p:cNvPr id="22" name="Text 20">
            <a:extLst>
              <a:ext uri="{FF2B5EF4-FFF2-40B4-BE49-F238E27FC236}">
                <a16:creationId xmlns:a16="http://schemas.microsoft.com/office/drawing/2014/main" id="{235A3425-F99B-A356-B279-B7EFDDEF4547}"/>
              </a:ext>
            </a:extLst>
          </p:cNvPr>
          <p:cNvSpPr/>
          <p:nvPr/>
        </p:nvSpPr>
        <p:spPr>
          <a:xfrm>
            <a:off x="1413986" y="5504609"/>
            <a:ext cx="10026174" cy="283448"/>
          </a:xfrm>
          <a:prstGeom prst="rect">
            <a:avLst/>
          </a:prstGeom>
          <a:noFill/>
          <a:ln/>
        </p:spPr>
        <p:txBody>
          <a:bodyPr wrap="none" lIns="0" tIns="0" rIns="0" bIns="0" rtlCol="0" anchor="t"/>
          <a:lstStyle/>
          <a:p>
            <a:pPr marL="0" indent="0" algn="l">
              <a:lnSpc>
                <a:spcPts val="22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Split: 80% train / 20% validation với random_state=25</a:t>
            </a:r>
            <a:endParaRPr lang="en-US" dirty="0">
              <a:latin typeface="Times New Roman" panose="02020603050405020304" pitchFamily="18" charset="0"/>
              <a:cs typeface="Times New Roman" panose="02020603050405020304" pitchFamily="18" charset="0"/>
            </a:endParaRPr>
          </a:p>
        </p:txBody>
      </p:sp>
      <p:sp>
        <p:nvSpPr>
          <p:cNvPr id="23" name="Text 21">
            <a:extLst>
              <a:ext uri="{FF2B5EF4-FFF2-40B4-BE49-F238E27FC236}">
                <a16:creationId xmlns:a16="http://schemas.microsoft.com/office/drawing/2014/main" id="{F91317F4-AFC0-207D-B68C-F0AC6A4A9A9B}"/>
              </a:ext>
            </a:extLst>
          </p:cNvPr>
          <p:cNvSpPr/>
          <p:nvPr/>
        </p:nvSpPr>
        <p:spPr>
          <a:xfrm>
            <a:off x="838201" y="5987210"/>
            <a:ext cx="10487854" cy="566896"/>
          </a:xfrm>
          <a:prstGeom prst="rect">
            <a:avLst/>
          </a:prstGeom>
          <a:noFill/>
          <a:ln/>
        </p:spPr>
        <p:txBody>
          <a:bodyPr wrap="square" lIns="0" tIns="0" rIns="0" bIns="0" rtlCol="0" anchor="t"/>
          <a:lstStyle/>
          <a:p>
            <a:pPr marL="0" indent="0" algn="l">
              <a:lnSpc>
                <a:spcPts val="22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Hạn chế:</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LabelEncoder không phù hợp cho nominal features. Không xử lý outliers → Ảnh hưởng Linear Regression, SVR. Target lệch → Vi phạm giả định phân phối chuẩn.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797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084C-93A6-4CC2-A6CC-204E9C8B846B}"/>
              </a:ext>
            </a:extLst>
          </p:cNvPr>
          <p:cNvSpPr>
            <a:spLocks noGrp="1"/>
          </p:cNvSpPr>
          <p:nvPr>
            <p:ph type="title"/>
          </p:nvPr>
        </p:nvSpPr>
        <p:spPr>
          <a:xfrm>
            <a:off x="767080" y="447694"/>
            <a:ext cx="10515600" cy="579755"/>
          </a:xfrm>
        </p:spPr>
        <p:txBody>
          <a:bodyPr/>
          <a:lstStyle/>
          <a:p>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V. Các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thí</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nghiệm</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Thí</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nghiệm</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2</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0D4B48D0-9CCC-C13F-5239-6D07A03ADC97}"/>
              </a:ext>
            </a:extLst>
          </p:cNvPr>
          <p:cNvSpPr/>
          <p:nvPr/>
        </p:nvSpPr>
        <p:spPr>
          <a:xfrm>
            <a:off x="838200" y="1056283"/>
            <a:ext cx="3140948" cy="4942642"/>
          </a:xfrm>
          <a:prstGeom prst="roundRect">
            <a:avLst>
              <a:gd name="adj" fmla="val 2270"/>
            </a:avLst>
          </a:prstGeom>
          <a:solidFill>
            <a:srgbClr val="DADBF1"/>
          </a:solidFill>
          <a:ln w="7620">
            <a:solidFill>
              <a:srgbClr val="C0C1D7"/>
            </a:solidFill>
            <a:prstDash val="solid"/>
          </a:ln>
        </p:spPr>
      </p:sp>
      <p:sp>
        <p:nvSpPr>
          <p:cNvPr id="4" name="Text 2">
            <a:extLst>
              <a:ext uri="{FF2B5EF4-FFF2-40B4-BE49-F238E27FC236}">
                <a16:creationId xmlns:a16="http://schemas.microsoft.com/office/drawing/2014/main" id="{F67B3A02-D931-C5FA-EACB-70C98A50AABD}"/>
              </a:ext>
            </a:extLst>
          </p:cNvPr>
          <p:cNvSpPr/>
          <p:nvPr/>
        </p:nvSpPr>
        <p:spPr>
          <a:xfrm>
            <a:off x="1072634" y="1290717"/>
            <a:ext cx="2122155" cy="354330"/>
          </a:xfrm>
          <a:prstGeom prst="rect">
            <a:avLst/>
          </a:prstGeom>
          <a:noFill/>
          <a:ln/>
        </p:spPr>
        <p:txBody>
          <a:bodyPr wrap="none" lIns="0" tIns="0" rIns="0" bIns="0" rtlCol="0" anchor="t"/>
          <a:lstStyle/>
          <a:p>
            <a:pPr marL="0" indent="0" algn="l">
              <a:lnSpc>
                <a:spcPts val="2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Outlier Removal</a:t>
            </a:r>
            <a:endParaRPr lang="en-US"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C80A5249-5BB6-97F7-8F9C-9B416F7A4F57}"/>
              </a:ext>
            </a:extLst>
          </p:cNvPr>
          <p:cNvSpPr/>
          <p:nvPr/>
        </p:nvSpPr>
        <p:spPr>
          <a:xfrm>
            <a:off x="1072634" y="1781135"/>
            <a:ext cx="2790003" cy="2540318"/>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Loại bỏ 21 observations bất thường. Đặc biệt: 2 nhà có GrLivArea &gt; 4,500 sqft nhưng giá &lt; $200,000. IDs: [54, 186, 198, 250, 298, 314, 323, 336, 379, 496, 524, 598, 636, 692, 707, 739, 935, 955, 1062, 1183, 1299]</a:t>
            </a:r>
            <a:endParaRPr lang="en-US" dirty="0">
              <a:latin typeface="Times New Roman" panose="02020603050405020304" pitchFamily="18" charset="0"/>
              <a:cs typeface="Times New Roman" panose="02020603050405020304" pitchFamily="18" charset="0"/>
            </a:endParaRPr>
          </a:p>
        </p:txBody>
      </p:sp>
      <p:sp>
        <p:nvSpPr>
          <p:cNvPr id="6" name="Shape 4">
            <a:extLst>
              <a:ext uri="{FF2B5EF4-FFF2-40B4-BE49-F238E27FC236}">
                <a16:creationId xmlns:a16="http://schemas.microsoft.com/office/drawing/2014/main" id="{54BBD360-71B5-A4F7-7624-66350F895ADF}"/>
              </a:ext>
            </a:extLst>
          </p:cNvPr>
          <p:cNvSpPr/>
          <p:nvPr/>
        </p:nvSpPr>
        <p:spPr>
          <a:xfrm>
            <a:off x="4525526" y="1056283"/>
            <a:ext cx="3140948" cy="4942642"/>
          </a:xfrm>
          <a:prstGeom prst="roundRect">
            <a:avLst>
              <a:gd name="adj" fmla="val 2270"/>
            </a:avLst>
          </a:prstGeom>
          <a:solidFill>
            <a:srgbClr val="DADBF1"/>
          </a:solidFill>
          <a:ln w="7620">
            <a:solidFill>
              <a:srgbClr val="C0C1D7"/>
            </a:solidFill>
            <a:prstDash val="solid"/>
          </a:ln>
        </p:spPr>
      </p:sp>
      <p:sp>
        <p:nvSpPr>
          <p:cNvPr id="7" name="Text 5">
            <a:extLst>
              <a:ext uri="{FF2B5EF4-FFF2-40B4-BE49-F238E27FC236}">
                <a16:creationId xmlns:a16="http://schemas.microsoft.com/office/drawing/2014/main" id="{92BD5DFC-70E9-D9E8-A74D-70868EDFEF57}"/>
              </a:ext>
            </a:extLst>
          </p:cNvPr>
          <p:cNvSpPr/>
          <p:nvPr/>
        </p:nvSpPr>
        <p:spPr>
          <a:xfrm>
            <a:off x="4738307" y="1290716"/>
            <a:ext cx="2467949" cy="536313"/>
          </a:xfrm>
          <a:prstGeom prst="rect">
            <a:avLst/>
          </a:prstGeom>
          <a:noFill/>
          <a:ln/>
        </p:spPr>
        <p:txBody>
          <a:bodyPr wrap="none" lIns="0" tIns="0" rIns="0" bIns="0" rtlCol="0" anchor="t"/>
          <a:lstStyle/>
          <a:p>
            <a:pPr marL="0" indent="0" algn="l">
              <a:lnSpc>
                <a:spcPts val="2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Target Transformation</a:t>
            </a:r>
            <a:endParaRPr lang="en-US" dirty="0">
              <a:latin typeface="Times New Roman" panose="02020603050405020304" pitchFamily="18" charset="0"/>
              <a:cs typeface="Times New Roman" panose="02020603050405020304" pitchFamily="18" charset="0"/>
            </a:endParaRPr>
          </a:p>
        </p:txBody>
      </p:sp>
      <p:sp>
        <p:nvSpPr>
          <p:cNvPr id="8" name="Text 6">
            <a:extLst>
              <a:ext uri="{FF2B5EF4-FFF2-40B4-BE49-F238E27FC236}">
                <a16:creationId xmlns:a16="http://schemas.microsoft.com/office/drawing/2014/main" id="{7DAE3935-470F-CF33-9E60-0925276CB013}"/>
              </a:ext>
            </a:extLst>
          </p:cNvPr>
          <p:cNvSpPr/>
          <p:nvPr/>
        </p:nvSpPr>
        <p:spPr>
          <a:xfrm>
            <a:off x="4738307" y="1781134"/>
            <a:ext cx="2846619" cy="1647865"/>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Kết quả: Skewness giảm từ 1.88 → 0.12. Phân phối gần chuẩn hơn → Phù hợp Linear Regression</a:t>
            </a:r>
            <a:endParaRPr lang="en-US" dirty="0">
              <a:latin typeface="Times New Roman" panose="02020603050405020304" pitchFamily="18" charset="0"/>
              <a:cs typeface="Times New Roman" panose="02020603050405020304" pitchFamily="18" charset="0"/>
            </a:endParaRPr>
          </a:p>
        </p:txBody>
      </p:sp>
      <p:sp>
        <p:nvSpPr>
          <p:cNvPr id="9" name="Shape 7">
            <a:extLst>
              <a:ext uri="{FF2B5EF4-FFF2-40B4-BE49-F238E27FC236}">
                <a16:creationId xmlns:a16="http://schemas.microsoft.com/office/drawing/2014/main" id="{6B3C6DB0-34BF-BDFD-DBB4-CD9DFC31CF5E}"/>
              </a:ext>
            </a:extLst>
          </p:cNvPr>
          <p:cNvSpPr/>
          <p:nvPr/>
        </p:nvSpPr>
        <p:spPr>
          <a:xfrm>
            <a:off x="8212852" y="1056283"/>
            <a:ext cx="3308055" cy="4942642"/>
          </a:xfrm>
          <a:prstGeom prst="roundRect">
            <a:avLst>
              <a:gd name="adj" fmla="val 2270"/>
            </a:avLst>
          </a:prstGeom>
          <a:solidFill>
            <a:srgbClr val="DADBF1"/>
          </a:solidFill>
          <a:ln w="7620">
            <a:solidFill>
              <a:srgbClr val="C0C1D7"/>
            </a:solidFill>
            <a:prstDash val="solid"/>
          </a:ln>
        </p:spPr>
      </p:sp>
      <p:sp>
        <p:nvSpPr>
          <p:cNvPr id="10" name="Text 8">
            <a:extLst>
              <a:ext uri="{FF2B5EF4-FFF2-40B4-BE49-F238E27FC236}">
                <a16:creationId xmlns:a16="http://schemas.microsoft.com/office/drawing/2014/main" id="{90B1B436-C5D2-20C2-A0B2-BD305B675CA5}"/>
              </a:ext>
            </a:extLst>
          </p:cNvPr>
          <p:cNvSpPr/>
          <p:nvPr/>
        </p:nvSpPr>
        <p:spPr>
          <a:xfrm>
            <a:off x="8239442" y="1092398"/>
            <a:ext cx="3049028" cy="708660"/>
          </a:xfrm>
          <a:prstGeom prst="rect">
            <a:avLst/>
          </a:prstGeom>
          <a:noFill/>
          <a:ln/>
        </p:spPr>
        <p:txBody>
          <a:bodyPr wrap="square" lIns="0" tIns="0" rIns="0" bIns="0" rtlCol="0" anchor="t"/>
          <a:lstStyle/>
          <a:p>
            <a:pPr marL="0" indent="0" algn="l">
              <a:lnSpc>
                <a:spcPts val="275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Context-based Missing Values</a:t>
            </a:r>
            <a:endParaRPr lang="en-US" dirty="0">
              <a:latin typeface="Times New Roman" panose="02020603050405020304" pitchFamily="18" charset="0"/>
              <a:cs typeface="Times New Roman" panose="02020603050405020304" pitchFamily="18" charset="0"/>
            </a:endParaRPr>
          </a:p>
        </p:txBody>
      </p:sp>
      <p:sp>
        <p:nvSpPr>
          <p:cNvPr id="11" name="Text 9">
            <a:extLst>
              <a:ext uri="{FF2B5EF4-FFF2-40B4-BE49-F238E27FC236}">
                <a16:creationId xmlns:a16="http://schemas.microsoft.com/office/drawing/2014/main" id="{C3CFA924-3CF3-8712-558A-399FCA92E8EA}"/>
              </a:ext>
            </a:extLst>
          </p:cNvPr>
          <p:cNvSpPr/>
          <p:nvPr/>
        </p:nvSpPr>
        <p:spPr>
          <a:xfrm>
            <a:off x="8239439" y="1582816"/>
            <a:ext cx="2790003" cy="3629025"/>
          </a:xfrm>
          <a:prstGeom prst="rect">
            <a:avLst/>
          </a:prstGeom>
          <a:noFill/>
          <a:ln/>
        </p:spPr>
        <p:txBody>
          <a:bodyPr wrap="square" lIns="0" tIns="0" rIns="0" bIns="0" rtlCol="0" anchor="t"/>
          <a:lstStyle/>
          <a:p>
            <a:pPr marL="0" indent="0" algn="l">
              <a:lnSpc>
                <a:spcPts val="2850"/>
              </a:lnSpc>
              <a:buNone/>
            </a:pP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LotFrontage</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Median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theo</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Neighborhood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khác</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nhau</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theo</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khu</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vực</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Garage* features: 'No'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hoặc</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0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không</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có</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garage). Basement* features: 'No'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hoặc</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0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không</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có</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tầng</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hầm</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MasVnrArea</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0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không</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có</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lớp</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ốp</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tường</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Electrical: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SBrkr</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Mode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phổ</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biến</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nhất</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PoolQC</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Fence, Alley: 'No'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không</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có</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 feature </a:t>
            </a:r>
            <a:r>
              <a:rPr lang="en-US" sz="1700" dirty="0" err="1">
                <a:solidFill>
                  <a:srgbClr val="272525"/>
                </a:solidFill>
                <a:latin typeface="Times New Roman" panose="02020603050405020304" pitchFamily="18" charset="0"/>
                <a:ea typeface="Inter" pitchFamily="34" charset="-122"/>
                <a:cs typeface="Times New Roman" panose="02020603050405020304" pitchFamily="18" charset="0"/>
              </a:rPr>
              <a:t>đó</a:t>
            </a:r>
            <a:r>
              <a:rPr lang="en-US" sz="170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699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9E8D-223C-C4BE-BC8B-A6EA42C7BCC6}"/>
              </a:ext>
            </a:extLst>
          </p:cNvPr>
          <p:cNvSpPr>
            <a:spLocks noGrp="1"/>
          </p:cNvSpPr>
          <p:nvPr>
            <p:ph type="title"/>
          </p:nvPr>
        </p:nvSpPr>
        <p:spPr>
          <a:xfrm>
            <a:off x="756920" y="367110"/>
            <a:ext cx="10515600" cy="721995"/>
          </a:xfrm>
        </p:spPr>
        <p:txBody>
          <a:bodyPr/>
          <a:lstStyle/>
          <a:p>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V. Các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thí</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nghiệm</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Thí</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3600" b="1" dirty="0" err="1">
                <a:solidFill>
                  <a:srgbClr val="000000"/>
                </a:solidFill>
                <a:latin typeface="Times New Roman" panose="02020603050405020304" pitchFamily="18" charset="0"/>
                <a:ea typeface="Inter Bold" pitchFamily="34" charset="-122"/>
                <a:cs typeface="Times New Roman" panose="02020603050405020304" pitchFamily="18" charset="0"/>
              </a:rPr>
              <a:t>nghiệm</a:t>
            </a:r>
            <a: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t> 2</a:t>
            </a:r>
            <a:b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br>
            <a:r>
              <a:rPr lang="en-US" sz="1800" b="1" dirty="0" err="1">
                <a:solidFill>
                  <a:srgbClr val="000000"/>
                </a:solidFill>
                <a:latin typeface="Times New Roman" panose="02020603050405020304" pitchFamily="18" charset="0"/>
                <a:ea typeface="Inter Bold" pitchFamily="34" charset="-122"/>
                <a:cs typeface="Times New Roman" panose="02020603050405020304" pitchFamily="18" charset="0"/>
              </a:rPr>
              <a:t>Thí</a:t>
            </a:r>
            <a:r>
              <a:rPr lang="en-US" sz="18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1800" b="1" dirty="0" err="1">
                <a:solidFill>
                  <a:srgbClr val="000000"/>
                </a:solidFill>
                <a:latin typeface="Times New Roman" panose="02020603050405020304" pitchFamily="18" charset="0"/>
                <a:ea typeface="Inter Bold" pitchFamily="34" charset="-122"/>
                <a:cs typeface="Times New Roman" panose="02020603050405020304" pitchFamily="18" charset="0"/>
              </a:rPr>
              <a:t>nghiệm</a:t>
            </a:r>
            <a:r>
              <a:rPr lang="en-US" sz="1800" b="1" dirty="0">
                <a:solidFill>
                  <a:srgbClr val="000000"/>
                </a:solidFill>
                <a:latin typeface="Times New Roman" panose="02020603050405020304" pitchFamily="18" charset="0"/>
                <a:ea typeface="Inter Bold" pitchFamily="34" charset="-122"/>
                <a:cs typeface="Times New Roman" panose="02020603050405020304" pitchFamily="18" charset="0"/>
              </a:rPr>
              <a:t> 2: </a:t>
            </a:r>
            <a:r>
              <a:rPr lang="en-US" sz="1800" b="1" dirty="0" err="1">
                <a:solidFill>
                  <a:srgbClr val="000000"/>
                </a:solidFill>
                <a:latin typeface="Times New Roman" panose="02020603050405020304" pitchFamily="18" charset="0"/>
                <a:ea typeface="Inter Bold" pitchFamily="34" charset="-122"/>
                <a:cs typeface="Times New Roman" panose="02020603050405020304" pitchFamily="18" charset="0"/>
              </a:rPr>
              <a:t>Tạo</a:t>
            </a:r>
            <a:r>
              <a:rPr lang="en-US" sz="18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1800" b="1" dirty="0" err="1">
                <a:solidFill>
                  <a:srgbClr val="000000"/>
                </a:solidFill>
                <a:latin typeface="Times New Roman" panose="02020603050405020304" pitchFamily="18" charset="0"/>
                <a:ea typeface="Inter Bold" pitchFamily="34" charset="-122"/>
                <a:cs typeface="Times New Roman" panose="02020603050405020304" pitchFamily="18" charset="0"/>
              </a:rPr>
              <a:t>các</a:t>
            </a:r>
            <a:r>
              <a:rPr lang="en-US" sz="18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1800" b="1" dirty="0" err="1">
                <a:solidFill>
                  <a:srgbClr val="000000"/>
                </a:solidFill>
                <a:latin typeface="Times New Roman" panose="02020603050405020304" pitchFamily="18" charset="0"/>
                <a:ea typeface="Inter Bold" pitchFamily="34" charset="-122"/>
                <a:cs typeface="Times New Roman" panose="02020603050405020304" pitchFamily="18" charset="0"/>
              </a:rPr>
              <a:t>đặc</a:t>
            </a:r>
            <a:r>
              <a:rPr lang="en-US" sz="18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1800" b="1" dirty="0" err="1">
                <a:solidFill>
                  <a:srgbClr val="000000"/>
                </a:solidFill>
                <a:latin typeface="Times New Roman" panose="02020603050405020304" pitchFamily="18" charset="0"/>
                <a:ea typeface="Inter Bold" pitchFamily="34" charset="-122"/>
                <a:cs typeface="Times New Roman" panose="02020603050405020304" pitchFamily="18" charset="0"/>
              </a:rPr>
              <a:t>trưng</a:t>
            </a:r>
            <a:r>
              <a:rPr lang="en-US" sz="1800"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sz="1800" b="1" dirty="0" err="1">
                <a:solidFill>
                  <a:srgbClr val="000000"/>
                </a:solidFill>
                <a:latin typeface="Times New Roman" panose="02020603050405020304" pitchFamily="18" charset="0"/>
                <a:ea typeface="Inter Bold" pitchFamily="34" charset="-122"/>
                <a:cs typeface="Times New Roman" panose="02020603050405020304" pitchFamily="18" charset="0"/>
              </a:rPr>
              <a:t>mới</a:t>
            </a:r>
            <a:r>
              <a:rPr lang="en-US" sz="1800" b="1" dirty="0">
                <a:solidFill>
                  <a:srgbClr val="000000"/>
                </a:solidFill>
                <a:latin typeface="Times New Roman" panose="02020603050405020304" pitchFamily="18" charset="0"/>
                <a:ea typeface="Inter Bold" pitchFamily="34" charset="-122"/>
                <a:cs typeface="Times New Roman" panose="02020603050405020304" pitchFamily="18" charset="0"/>
              </a:rPr>
              <a:t>:</a:t>
            </a:r>
            <a:br>
              <a:rPr lang="en-US" sz="3600" b="1" dirty="0">
                <a:solidFill>
                  <a:srgbClr val="000000"/>
                </a:solidFill>
                <a:latin typeface="Times New Roman" panose="02020603050405020304" pitchFamily="18" charset="0"/>
                <a:ea typeface="Inter Bold" pitchFamily="34" charset="-122"/>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endParaRPr lang="en-US" sz="3600" dirty="0"/>
          </a:p>
        </p:txBody>
      </p:sp>
      <p:sp>
        <p:nvSpPr>
          <p:cNvPr id="3" name="Text 2">
            <a:extLst>
              <a:ext uri="{FF2B5EF4-FFF2-40B4-BE49-F238E27FC236}">
                <a16:creationId xmlns:a16="http://schemas.microsoft.com/office/drawing/2014/main" id="{E8A2C99E-6351-169E-832B-3C8C04D3B654}"/>
              </a:ext>
            </a:extLst>
          </p:cNvPr>
          <p:cNvSpPr/>
          <p:nvPr/>
        </p:nvSpPr>
        <p:spPr>
          <a:xfrm>
            <a:off x="838200" y="1310203"/>
            <a:ext cx="2464115" cy="230386"/>
          </a:xfrm>
          <a:prstGeom prst="rect">
            <a:avLst/>
          </a:prstGeom>
          <a:noFill/>
          <a:ln/>
        </p:spPr>
        <p:txBody>
          <a:bodyPr wrap="none" lIns="0" tIns="0" rIns="0" bIns="0" rtlCol="0" anchor="t"/>
          <a:lstStyle/>
          <a:p>
            <a:pPr marL="0" indent="0" algn="l">
              <a:lnSpc>
                <a:spcPts val="1800"/>
              </a:lnSpc>
              <a:buNone/>
            </a:pPr>
            <a:r>
              <a:rPr lang="en-US" b="1" dirty="0">
                <a:solidFill>
                  <a:srgbClr val="000000"/>
                </a:solidFill>
                <a:latin typeface="Times New Roman" panose="02020603050405020304" pitchFamily="18" charset="0"/>
                <a:ea typeface="Inter Bold" pitchFamily="34" charset="-122"/>
                <a:cs typeface="Times New Roman" panose="02020603050405020304" pitchFamily="18" charset="0"/>
              </a:rPr>
              <a:t>Engineered Features (6 features)</a:t>
            </a:r>
            <a:endParaRPr lang="en-US" dirty="0">
              <a:latin typeface="Times New Roman" panose="02020603050405020304" pitchFamily="18" charset="0"/>
              <a:cs typeface="Times New Roman" panose="02020603050405020304" pitchFamily="18" charset="0"/>
            </a:endParaRPr>
          </a:p>
        </p:txBody>
      </p:sp>
      <p:sp>
        <p:nvSpPr>
          <p:cNvPr id="4" name="Text 3">
            <a:extLst>
              <a:ext uri="{FF2B5EF4-FFF2-40B4-BE49-F238E27FC236}">
                <a16:creationId xmlns:a16="http://schemas.microsoft.com/office/drawing/2014/main" id="{4A7D12C7-BACC-121C-E1C3-E62785045622}"/>
              </a:ext>
            </a:extLst>
          </p:cNvPr>
          <p:cNvSpPr/>
          <p:nvPr/>
        </p:nvSpPr>
        <p:spPr>
          <a:xfrm>
            <a:off x="838200" y="1687989"/>
            <a:ext cx="5292183" cy="235744"/>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Đã tổng hợp: YearBuilt, 1stFlrSF, 2ndFlrSF, BsmtFinSF1, </a:t>
            </a:r>
          </a:p>
          <a:p>
            <a:pPr marL="0" indent="0" algn="l">
              <a:lnSpc>
                <a:spcPts val="1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BsmtFinSF2...</a:t>
            </a:r>
            <a:endParaRPr lang="en-US" dirty="0">
              <a:latin typeface="Times New Roman" panose="02020603050405020304" pitchFamily="18" charset="0"/>
              <a:cs typeface="Times New Roman" panose="02020603050405020304" pitchFamily="18" charset="0"/>
            </a:endParaRPr>
          </a:p>
        </p:txBody>
      </p:sp>
      <p:sp>
        <p:nvSpPr>
          <p:cNvPr id="5" name="Text 4">
            <a:extLst>
              <a:ext uri="{FF2B5EF4-FFF2-40B4-BE49-F238E27FC236}">
                <a16:creationId xmlns:a16="http://schemas.microsoft.com/office/drawing/2014/main" id="{96A1EE30-C26A-472D-C1AD-00CCBFED99E4}"/>
              </a:ext>
            </a:extLst>
          </p:cNvPr>
          <p:cNvSpPr/>
          <p:nvPr/>
        </p:nvSpPr>
        <p:spPr>
          <a:xfrm>
            <a:off x="6525803" y="1267222"/>
            <a:ext cx="2461736" cy="230386"/>
          </a:xfrm>
          <a:prstGeom prst="rect">
            <a:avLst/>
          </a:prstGeom>
          <a:noFill/>
          <a:ln/>
        </p:spPr>
        <p:txBody>
          <a:bodyPr wrap="none" lIns="0" tIns="0" rIns="0" bIns="0" rtlCol="0" anchor="t"/>
          <a:lstStyle/>
          <a:p>
            <a:pPr marL="0" indent="0" algn="l">
              <a:lnSpc>
                <a:spcPts val="1800"/>
              </a:lnSpc>
              <a:buNone/>
            </a:pPr>
            <a:r>
              <a:rPr lang="en-US" b="1" dirty="0">
                <a:solidFill>
                  <a:srgbClr val="000000"/>
                </a:solidFill>
                <a:latin typeface="Times New Roman" panose="02020603050405020304" pitchFamily="18" charset="0"/>
                <a:ea typeface="Inter Bold" pitchFamily="34" charset="-122"/>
                <a:cs typeface="Times New Roman" panose="02020603050405020304" pitchFamily="18" charset="0"/>
              </a:rPr>
              <a:t>Feature Reduction - Loại bỏ</a:t>
            </a:r>
            <a:endParaRPr lang="en-US" dirty="0">
              <a:latin typeface="Times New Roman" panose="02020603050405020304" pitchFamily="18" charset="0"/>
              <a:cs typeface="Times New Roman" panose="02020603050405020304" pitchFamily="18" charset="0"/>
            </a:endParaRPr>
          </a:p>
        </p:txBody>
      </p:sp>
      <p:sp>
        <p:nvSpPr>
          <p:cNvPr id="6" name="Text 5">
            <a:extLst>
              <a:ext uri="{FF2B5EF4-FFF2-40B4-BE49-F238E27FC236}">
                <a16:creationId xmlns:a16="http://schemas.microsoft.com/office/drawing/2014/main" id="{2F7A127B-FA96-DB67-E004-CA748C4EF651}"/>
              </a:ext>
            </a:extLst>
          </p:cNvPr>
          <p:cNvSpPr/>
          <p:nvPr/>
        </p:nvSpPr>
        <p:spPr>
          <a:xfrm>
            <a:off x="6538000" y="1687989"/>
            <a:ext cx="5359995" cy="707231"/>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Multicollinearity cao: GarageArea (r=0.886 với GarageCars). Missing &gt; 80%: PoolQC (99.5%), MiscFeature (96.3%), Alley (93.8%), Fence (80.8%). Dư thừa: GarageYrBlt, GarageCond, BsmtFinType2</a:t>
            </a:r>
          </a:p>
          <a:p>
            <a:pPr marL="0" indent="0" algn="l">
              <a:lnSpc>
                <a:spcPts val="1850"/>
              </a:lnSpc>
              <a:buNone/>
            </a:pPr>
            <a:endParaRPr lang="en-US" dirty="0">
              <a:latin typeface="Times New Roman" panose="02020603050405020304" pitchFamily="18" charset="0"/>
              <a:cs typeface="Times New Roman" panose="02020603050405020304" pitchFamily="18" charset="0"/>
            </a:endParaRPr>
          </a:p>
        </p:txBody>
      </p:sp>
      <p:sp>
        <p:nvSpPr>
          <p:cNvPr id="7" name="Text 6">
            <a:extLst>
              <a:ext uri="{FF2B5EF4-FFF2-40B4-BE49-F238E27FC236}">
                <a16:creationId xmlns:a16="http://schemas.microsoft.com/office/drawing/2014/main" id="{3CEA1437-43AE-3F8C-47A2-3E783B5D7C86}"/>
              </a:ext>
            </a:extLst>
          </p:cNvPr>
          <p:cNvSpPr/>
          <p:nvPr/>
        </p:nvSpPr>
        <p:spPr>
          <a:xfrm>
            <a:off x="899703" y="2960430"/>
            <a:ext cx="11252200" cy="284082"/>
          </a:xfrm>
          <a:prstGeom prst="rect">
            <a:avLst/>
          </a:prstGeom>
          <a:noFill/>
          <a:ln/>
        </p:spPr>
        <p:txBody>
          <a:bodyPr wrap="none" lIns="0" tIns="0" rIns="0" bIns="0" rtlCol="0" anchor="t"/>
          <a:lstStyle/>
          <a:p>
            <a:pPr marL="0" indent="0" algn="l">
              <a:lnSpc>
                <a:spcPts val="185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Kết quả: Giảm từ 79 → ~60 features gốc. Thêm 6 engineered features. Tổng: ~66 features (trước encoding)</a:t>
            </a:r>
            <a:endParaRPr lang="en-US" b="1" dirty="0">
              <a:latin typeface="Times New Roman" panose="02020603050405020304" pitchFamily="18" charset="0"/>
              <a:cs typeface="Times New Roman" panose="02020603050405020304" pitchFamily="18" charset="0"/>
            </a:endParaRPr>
          </a:p>
        </p:txBody>
      </p:sp>
      <p:sp>
        <p:nvSpPr>
          <p:cNvPr id="8" name="Text 7">
            <a:extLst>
              <a:ext uri="{FF2B5EF4-FFF2-40B4-BE49-F238E27FC236}">
                <a16:creationId xmlns:a16="http://schemas.microsoft.com/office/drawing/2014/main" id="{C07199F3-9838-C6D7-5EF3-3598BB9A9DCA}"/>
              </a:ext>
            </a:extLst>
          </p:cNvPr>
          <p:cNvSpPr/>
          <p:nvPr/>
        </p:nvSpPr>
        <p:spPr>
          <a:xfrm>
            <a:off x="796569" y="3244512"/>
            <a:ext cx="5339080" cy="460772"/>
          </a:xfrm>
          <a:prstGeom prst="rect">
            <a:avLst/>
          </a:prstGeom>
          <a:noFill/>
          <a:ln/>
        </p:spPr>
        <p:txBody>
          <a:bodyPr wrap="none" lIns="0" tIns="0" rIns="0" bIns="0" rtlCol="0" anchor="t"/>
          <a:lstStyle/>
          <a:p>
            <a:pPr marL="0" indent="0" algn="l">
              <a:lnSpc>
                <a:spcPts val="3600"/>
              </a:lnSpc>
              <a:buNone/>
            </a:pPr>
            <a:r>
              <a:rPr lang="en-US" b="1" dirty="0" err="1">
                <a:solidFill>
                  <a:srgbClr val="000000"/>
                </a:solidFill>
                <a:latin typeface="Times New Roman" panose="02020603050405020304" pitchFamily="18" charset="0"/>
                <a:ea typeface="Inter Bold" pitchFamily="34" charset="-122"/>
                <a:cs typeface="Times New Roman" panose="02020603050405020304" pitchFamily="18" charset="0"/>
              </a:rPr>
              <a:t>Thí</a:t>
            </a:r>
            <a:r>
              <a:rPr lang="en-US" b="1" dirty="0">
                <a:solidFill>
                  <a:srgbClr val="000000"/>
                </a:solidFill>
                <a:latin typeface="Times New Roman" panose="02020603050405020304" pitchFamily="18" charset="0"/>
                <a:ea typeface="Inter Bold" pitchFamily="34" charset="-122"/>
                <a:cs typeface="Times New Roman" panose="02020603050405020304" pitchFamily="18" charset="0"/>
              </a:rPr>
              <a:t> </a:t>
            </a:r>
            <a:r>
              <a:rPr lang="en-US" b="1" dirty="0" err="1">
                <a:solidFill>
                  <a:srgbClr val="000000"/>
                </a:solidFill>
                <a:latin typeface="Times New Roman" panose="02020603050405020304" pitchFamily="18" charset="0"/>
                <a:ea typeface="Inter Bold" pitchFamily="34" charset="-122"/>
                <a:cs typeface="Times New Roman" panose="02020603050405020304" pitchFamily="18" charset="0"/>
              </a:rPr>
              <a:t>nghiệm</a:t>
            </a:r>
            <a:r>
              <a:rPr lang="en-US" b="1" dirty="0">
                <a:solidFill>
                  <a:srgbClr val="000000"/>
                </a:solidFill>
                <a:latin typeface="Times New Roman" panose="02020603050405020304" pitchFamily="18" charset="0"/>
                <a:ea typeface="Inter Bold" pitchFamily="34" charset="-122"/>
                <a:cs typeface="Times New Roman" panose="02020603050405020304" pitchFamily="18" charset="0"/>
              </a:rPr>
              <a:t> 2: </a:t>
            </a:r>
            <a:r>
              <a:rPr lang="en-US" b="1" dirty="0" err="1">
                <a:solidFill>
                  <a:srgbClr val="000000"/>
                </a:solidFill>
                <a:latin typeface="Times New Roman" panose="02020603050405020304" pitchFamily="18" charset="0"/>
                <a:ea typeface="Inter Bold" pitchFamily="34" charset="-122"/>
                <a:cs typeface="Times New Roman" panose="02020603050405020304" pitchFamily="18" charset="0"/>
              </a:rPr>
              <a:t>Mã</a:t>
            </a:r>
            <a:r>
              <a:rPr lang="en-US" b="1" dirty="0">
                <a:solidFill>
                  <a:srgbClr val="000000"/>
                </a:solidFill>
                <a:latin typeface="Times New Roman" panose="02020603050405020304" pitchFamily="18" charset="0"/>
                <a:ea typeface="Inter Bold" pitchFamily="34" charset="-122"/>
                <a:cs typeface="Times New Roman" panose="02020603050405020304" pitchFamily="18" charset="0"/>
              </a:rPr>
              <a:t> hóa và Chuẩn hóa</a:t>
            </a:r>
            <a:endParaRPr lang="en-US" dirty="0">
              <a:latin typeface="Times New Roman" panose="02020603050405020304" pitchFamily="18" charset="0"/>
              <a:cs typeface="Times New Roman" panose="02020603050405020304" pitchFamily="18" charset="0"/>
            </a:endParaRPr>
          </a:p>
        </p:txBody>
      </p:sp>
      <p:sp>
        <p:nvSpPr>
          <p:cNvPr id="9" name="Text 8">
            <a:extLst>
              <a:ext uri="{FF2B5EF4-FFF2-40B4-BE49-F238E27FC236}">
                <a16:creationId xmlns:a16="http://schemas.microsoft.com/office/drawing/2014/main" id="{200E1C03-1032-99BE-82A8-1E837100CA2C}"/>
              </a:ext>
            </a:extLst>
          </p:cNvPr>
          <p:cNvSpPr/>
          <p:nvPr/>
        </p:nvSpPr>
        <p:spPr>
          <a:xfrm>
            <a:off x="838200" y="3832423"/>
            <a:ext cx="123007" cy="184190"/>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Light" pitchFamily="34" charset="-122"/>
                <a:cs typeface="Times New Roman" panose="02020603050405020304" pitchFamily="18" charset="0"/>
              </a:rPr>
              <a:t>01</a:t>
            </a:r>
            <a:endParaRPr lang="en-US" dirty="0">
              <a:latin typeface="Times New Roman" panose="02020603050405020304" pitchFamily="18" charset="0"/>
              <a:cs typeface="Times New Roman" panose="02020603050405020304" pitchFamily="18" charset="0"/>
            </a:endParaRPr>
          </a:p>
        </p:txBody>
      </p:sp>
      <p:sp>
        <p:nvSpPr>
          <p:cNvPr id="10" name="Shape 9">
            <a:extLst>
              <a:ext uri="{FF2B5EF4-FFF2-40B4-BE49-F238E27FC236}">
                <a16:creationId xmlns:a16="http://schemas.microsoft.com/office/drawing/2014/main" id="{D7C67A6E-8D58-237D-E150-CAC56EB56CA5}"/>
              </a:ext>
            </a:extLst>
          </p:cNvPr>
          <p:cNvSpPr/>
          <p:nvPr/>
        </p:nvSpPr>
        <p:spPr>
          <a:xfrm>
            <a:off x="838201" y="4067572"/>
            <a:ext cx="5380712" cy="15240"/>
          </a:xfrm>
          <a:prstGeom prst="rect">
            <a:avLst/>
          </a:prstGeom>
          <a:solidFill>
            <a:srgbClr val="4950BC"/>
          </a:solidFill>
          <a:ln/>
        </p:spPr>
      </p:sp>
      <p:sp>
        <p:nvSpPr>
          <p:cNvPr id="11" name="Text 10">
            <a:extLst>
              <a:ext uri="{FF2B5EF4-FFF2-40B4-BE49-F238E27FC236}">
                <a16:creationId xmlns:a16="http://schemas.microsoft.com/office/drawing/2014/main" id="{5D1D363B-16E4-F4A5-ED55-BB09D8BB4FEF}"/>
              </a:ext>
            </a:extLst>
          </p:cNvPr>
          <p:cNvSpPr/>
          <p:nvPr/>
        </p:nvSpPr>
        <p:spPr>
          <a:xfrm>
            <a:off x="838200" y="4171752"/>
            <a:ext cx="1537985" cy="230386"/>
          </a:xfrm>
          <a:prstGeom prst="rect">
            <a:avLst/>
          </a:prstGeom>
          <a:noFill/>
          <a:ln/>
        </p:spPr>
        <p:txBody>
          <a:bodyPr wrap="none" lIns="0" tIns="0" rIns="0" bIns="0" rtlCol="0" anchor="t"/>
          <a:lstStyle/>
          <a:p>
            <a:pPr marL="0" indent="0" algn="l">
              <a:lnSpc>
                <a:spcPts val="18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Skewness Handling</a:t>
            </a:r>
            <a:endParaRPr lang="en-US" dirty="0">
              <a:latin typeface="Times New Roman" panose="02020603050405020304" pitchFamily="18" charset="0"/>
              <a:cs typeface="Times New Roman" panose="02020603050405020304" pitchFamily="18" charset="0"/>
            </a:endParaRPr>
          </a:p>
        </p:txBody>
      </p:sp>
      <p:sp>
        <p:nvSpPr>
          <p:cNvPr id="12" name="Text 11">
            <a:extLst>
              <a:ext uri="{FF2B5EF4-FFF2-40B4-BE49-F238E27FC236}">
                <a16:creationId xmlns:a16="http://schemas.microsoft.com/office/drawing/2014/main" id="{4E1A4C41-1058-5623-1EAE-890759F57B8C}"/>
              </a:ext>
            </a:extLst>
          </p:cNvPr>
          <p:cNvSpPr/>
          <p:nvPr/>
        </p:nvSpPr>
        <p:spPr>
          <a:xfrm>
            <a:off x="838201" y="4490482"/>
            <a:ext cx="5380712" cy="471488"/>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Tìm numerical features có |skewness| &gt; 0.75. Áp dụng Log transformation: X_new = log(1 + X). Features điển hình: LotArea, MasVnrArea, BsmtFinSF1, TotalBsmtSF, GrLivArea...</a:t>
            </a:r>
            <a:endParaRPr lang="en-US" dirty="0">
              <a:latin typeface="Times New Roman" panose="02020603050405020304" pitchFamily="18" charset="0"/>
              <a:cs typeface="Times New Roman" panose="02020603050405020304" pitchFamily="18" charset="0"/>
            </a:endParaRPr>
          </a:p>
        </p:txBody>
      </p:sp>
      <p:sp>
        <p:nvSpPr>
          <p:cNvPr id="13" name="Text 12">
            <a:extLst>
              <a:ext uri="{FF2B5EF4-FFF2-40B4-BE49-F238E27FC236}">
                <a16:creationId xmlns:a16="http://schemas.microsoft.com/office/drawing/2014/main" id="{B2D0D855-54F1-2CB5-7F54-7003EDF6840B}"/>
              </a:ext>
            </a:extLst>
          </p:cNvPr>
          <p:cNvSpPr/>
          <p:nvPr/>
        </p:nvSpPr>
        <p:spPr>
          <a:xfrm>
            <a:off x="6464301" y="3831132"/>
            <a:ext cx="147399" cy="184190"/>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Light" pitchFamily="34" charset="-122"/>
                <a:cs typeface="Times New Roman" panose="02020603050405020304" pitchFamily="18" charset="0"/>
              </a:rPr>
              <a:t>02</a:t>
            </a:r>
            <a:endParaRPr lang="en-US" dirty="0">
              <a:latin typeface="Times New Roman" panose="02020603050405020304" pitchFamily="18" charset="0"/>
              <a:cs typeface="Times New Roman" panose="02020603050405020304" pitchFamily="18" charset="0"/>
            </a:endParaRPr>
          </a:p>
        </p:txBody>
      </p:sp>
      <p:sp>
        <p:nvSpPr>
          <p:cNvPr id="14" name="Shape 13">
            <a:extLst>
              <a:ext uri="{FF2B5EF4-FFF2-40B4-BE49-F238E27FC236}">
                <a16:creationId xmlns:a16="http://schemas.microsoft.com/office/drawing/2014/main" id="{365DAA13-D3B7-281B-AF3A-F671D9665C17}"/>
              </a:ext>
            </a:extLst>
          </p:cNvPr>
          <p:cNvSpPr/>
          <p:nvPr/>
        </p:nvSpPr>
        <p:spPr>
          <a:xfrm>
            <a:off x="6464301" y="4066280"/>
            <a:ext cx="5473699" cy="45719"/>
          </a:xfrm>
          <a:prstGeom prst="rect">
            <a:avLst/>
          </a:prstGeom>
          <a:solidFill>
            <a:srgbClr val="4950BC"/>
          </a:solidFill>
          <a:ln/>
        </p:spPr>
      </p:sp>
      <p:sp>
        <p:nvSpPr>
          <p:cNvPr id="15" name="Text 14">
            <a:extLst>
              <a:ext uri="{FF2B5EF4-FFF2-40B4-BE49-F238E27FC236}">
                <a16:creationId xmlns:a16="http://schemas.microsoft.com/office/drawing/2014/main" id="{83CA71B4-D3C1-D6E1-6717-A8B7A6CAE686}"/>
              </a:ext>
            </a:extLst>
          </p:cNvPr>
          <p:cNvSpPr/>
          <p:nvPr/>
        </p:nvSpPr>
        <p:spPr>
          <a:xfrm>
            <a:off x="6464301" y="4170461"/>
            <a:ext cx="1842968" cy="230386"/>
          </a:xfrm>
          <a:prstGeom prst="rect">
            <a:avLst/>
          </a:prstGeom>
          <a:noFill/>
          <a:ln/>
        </p:spPr>
        <p:txBody>
          <a:bodyPr wrap="none" lIns="0" tIns="0" rIns="0" bIns="0" rtlCol="0" anchor="t"/>
          <a:lstStyle/>
          <a:p>
            <a:pPr marL="0" indent="0" algn="l">
              <a:lnSpc>
                <a:spcPts val="18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Ordinal Encoding</a:t>
            </a:r>
            <a:endParaRPr lang="en-US" dirty="0">
              <a:latin typeface="Times New Roman" panose="02020603050405020304" pitchFamily="18" charset="0"/>
              <a:cs typeface="Times New Roman" panose="02020603050405020304" pitchFamily="18" charset="0"/>
            </a:endParaRPr>
          </a:p>
        </p:txBody>
      </p:sp>
      <p:sp>
        <p:nvSpPr>
          <p:cNvPr id="16" name="Text 15">
            <a:extLst>
              <a:ext uri="{FF2B5EF4-FFF2-40B4-BE49-F238E27FC236}">
                <a16:creationId xmlns:a16="http://schemas.microsoft.com/office/drawing/2014/main" id="{4A8D6DD9-88E2-857C-EB5E-5BBA70AC8511}"/>
              </a:ext>
            </a:extLst>
          </p:cNvPr>
          <p:cNvSpPr/>
          <p:nvPr/>
        </p:nvSpPr>
        <p:spPr>
          <a:xfrm>
            <a:off x="6464301" y="4489191"/>
            <a:ext cx="5473699" cy="471488"/>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Áp dụng cho features có thứ tự tự nhiên: ExterQual, BsmtQual, KitchenQual, HeatingQC, FireplaceQu...</a:t>
            </a:r>
            <a:endParaRPr lang="en-US" dirty="0">
              <a:latin typeface="Times New Roman" panose="02020603050405020304" pitchFamily="18" charset="0"/>
              <a:cs typeface="Times New Roman" panose="02020603050405020304" pitchFamily="18" charset="0"/>
            </a:endParaRPr>
          </a:p>
        </p:txBody>
      </p:sp>
      <p:sp>
        <p:nvSpPr>
          <p:cNvPr id="17" name="Text 16">
            <a:extLst>
              <a:ext uri="{FF2B5EF4-FFF2-40B4-BE49-F238E27FC236}">
                <a16:creationId xmlns:a16="http://schemas.microsoft.com/office/drawing/2014/main" id="{64708365-9BD6-3019-4BD3-1AACA5E14DCF}"/>
              </a:ext>
            </a:extLst>
          </p:cNvPr>
          <p:cNvSpPr/>
          <p:nvPr/>
        </p:nvSpPr>
        <p:spPr>
          <a:xfrm>
            <a:off x="838200" y="5476912"/>
            <a:ext cx="123007" cy="184190"/>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Light" pitchFamily="34" charset="-122"/>
                <a:cs typeface="Times New Roman" panose="02020603050405020304" pitchFamily="18" charset="0"/>
              </a:rPr>
              <a:t>03</a:t>
            </a:r>
            <a:endParaRPr lang="en-US" dirty="0">
              <a:latin typeface="Times New Roman" panose="02020603050405020304" pitchFamily="18" charset="0"/>
              <a:cs typeface="Times New Roman" panose="02020603050405020304" pitchFamily="18" charset="0"/>
            </a:endParaRPr>
          </a:p>
        </p:txBody>
      </p:sp>
      <p:sp>
        <p:nvSpPr>
          <p:cNvPr id="18" name="Shape 17">
            <a:extLst>
              <a:ext uri="{FF2B5EF4-FFF2-40B4-BE49-F238E27FC236}">
                <a16:creationId xmlns:a16="http://schemas.microsoft.com/office/drawing/2014/main" id="{4366BD75-0959-4F7A-7EE5-B0D0CE65E425}"/>
              </a:ext>
            </a:extLst>
          </p:cNvPr>
          <p:cNvSpPr/>
          <p:nvPr/>
        </p:nvSpPr>
        <p:spPr>
          <a:xfrm>
            <a:off x="838201" y="5712060"/>
            <a:ext cx="5380712" cy="15240"/>
          </a:xfrm>
          <a:prstGeom prst="rect">
            <a:avLst/>
          </a:prstGeom>
          <a:solidFill>
            <a:srgbClr val="4950BC"/>
          </a:solidFill>
          <a:ln/>
        </p:spPr>
      </p:sp>
      <p:sp>
        <p:nvSpPr>
          <p:cNvPr id="19" name="Text 18">
            <a:extLst>
              <a:ext uri="{FF2B5EF4-FFF2-40B4-BE49-F238E27FC236}">
                <a16:creationId xmlns:a16="http://schemas.microsoft.com/office/drawing/2014/main" id="{10F125ED-0B86-9DCD-BF73-93033B15F505}"/>
              </a:ext>
            </a:extLst>
          </p:cNvPr>
          <p:cNvSpPr/>
          <p:nvPr/>
        </p:nvSpPr>
        <p:spPr>
          <a:xfrm>
            <a:off x="838200" y="5816240"/>
            <a:ext cx="1537985" cy="230386"/>
          </a:xfrm>
          <a:prstGeom prst="rect">
            <a:avLst/>
          </a:prstGeom>
          <a:noFill/>
          <a:ln/>
        </p:spPr>
        <p:txBody>
          <a:bodyPr wrap="none" lIns="0" tIns="0" rIns="0" bIns="0" rtlCol="0" anchor="t"/>
          <a:lstStyle/>
          <a:p>
            <a:pPr marL="0" indent="0" algn="l">
              <a:lnSpc>
                <a:spcPts val="18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One-Hot Encoding</a:t>
            </a:r>
            <a:endParaRPr lang="en-US" dirty="0">
              <a:latin typeface="Times New Roman" panose="02020603050405020304" pitchFamily="18" charset="0"/>
              <a:cs typeface="Times New Roman" panose="02020603050405020304" pitchFamily="18" charset="0"/>
            </a:endParaRPr>
          </a:p>
        </p:txBody>
      </p:sp>
      <p:sp>
        <p:nvSpPr>
          <p:cNvPr id="20" name="Text 19">
            <a:extLst>
              <a:ext uri="{FF2B5EF4-FFF2-40B4-BE49-F238E27FC236}">
                <a16:creationId xmlns:a16="http://schemas.microsoft.com/office/drawing/2014/main" id="{BCED5B51-8881-6ECD-1542-3D94BD2D1726}"/>
              </a:ext>
            </a:extLst>
          </p:cNvPr>
          <p:cNvSpPr/>
          <p:nvPr/>
        </p:nvSpPr>
        <p:spPr>
          <a:xfrm>
            <a:off x="838201" y="6134970"/>
            <a:ext cx="5380712" cy="471488"/>
          </a:xfrm>
          <a:prstGeom prst="rect">
            <a:avLst/>
          </a:prstGeom>
          <a:noFill/>
          <a:ln/>
        </p:spPr>
        <p:txBody>
          <a:bodyPr wrap="squar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Tạo dummy variables với drop_first=True → Tránh dummy variable trap. Kết quả: ~340 features sau encoding</a:t>
            </a:r>
            <a:endParaRPr lang="en-US" dirty="0">
              <a:latin typeface="Times New Roman" panose="02020603050405020304" pitchFamily="18" charset="0"/>
              <a:cs typeface="Times New Roman" panose="02020603050405020304" pitchFamily="18" charset="0"/>
            </a:endParaRPr>
          </a:p>
        </p:txBody>
      </p:sp>
      <p:sp>
        <p:nvSpPr>
          <p:cNvPr id="21" name="Text 20">
            <a:extLst>
              <a:ext uri="{FF2B5EF4-FFF2-40B4-BE49-F238E27FC236}">
                <a16:creationId xmlns:a16="http://schemas.microsoft.com/office/drawing/2014/main" id="{BD0FBB7E-DFA3-3DFE-FCCE-7011B5D337B4}"/>
              </a:ext>
            </a:extLst>
          </p:cNvPr>
          <p:cNvSpPr/>
          <p:nvPr/>
        </p:nvSpPr>
        <p:spPr>
          <a:xfrm>
            <a:off x="6464301" y="5492152"/>
            <a:ext cx="147399" cy="184190"/>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Light" pitchFamily="34" charset="-122"/>
                <a:cs typeface="Times New Roman" panose="02020603050405020304" pitchFamily="18" charset="0"/>
              </a:rPr>
              <a:t>04</a:t>
            </a:r>
            <a:endParaRPr lang="en-US" dirty="0">
              <a:latin typeface="Times New Roman" panose="02020603050405020304" pitchFamily="18" charset="0"/>
              <a:cs typeface="Times New Roman" panose="02020603050405020304" pitchFamily="18" charset="0"/>
            </a:endParaRPr>
          </a:p>
        </p:txBody>
      </p:sp>
      <p:sp>
        <p:nvSpPr>
          <p:cNvPr id="22" name="Shape 21">
            <a:extLst>
              <a:ext uri="{FF2B5EF4-FFF2-40B4-BE49-F238E27FC236}">
                <a16:creationId xmlns:a16="http://schemas.microsoft.com/office/drawing/2014/main" id="{9863FBE8-36FA-6675-C5D7-995B1870400A}"/>
              </a:ext>
            </a:extLst>
          </p:cNvPr>
          <p:cNvSpPr/>
          <p:nvPr/>
        </p:nvSpPr>
        <p:spPr>
          <a:xfrm>
            <a:off x="6464302" y="5727299"/>
            <a:ext cx="5380712" cy="45719"/>
          </a:xfrm>
          <a:prstGeom prst="rect">
            <a:avLst/>
          </a:prstGeom>
          <a:solidFill>
            <a:srgbClr val="4950BC"/>
          </a:solidFill>
          <a:ln/>
        </p:spPr>
      </p:sp>
      <p:sp>
        <p:nvSpPr>
          <p:cNvPr id="23" name="Text 22">
            <a:extLst>
              <a:ext uri="{FF2B5EF4-FFF2-40B4-BE49-F238E27FC236}">
                <a16:creationId xmlns:a16="http://schemas.microsoft.com/office/drawing/2014/main" id="{F9E1A9CA-FFBC-C94F-07D1-8AF206DF11A7}"/>
              </a:ext>
            </a:extLst>
          </p:cNvPr>
          <p:cNvSpPr/>
          <p:nvPr/>
        </p:nvSpPr>
        <p:spPr>
          <a:xfrm>
            <a:off x="6464301" y="5831480"/>
            <a:ext cx="1842968" cy="230386"/>
          </a:xfrm>
          <a:prstGeom prst="rect">
            <a:avLst/>
          </a:prstGeom>
          <a:noFill/>
          <a:ln/>
        </p:spPr>
        <p:txBody>
          <a:bodyPr wrap="none" lIns="0" tIns="0" rIns="0" bIns="0" rtlCol="0" anchor="t"/>
          <a:lstStyle/>
          <a:p>
            <a:pPr marL="0" indent="0" algn="l">
              <a:lnSpc>
                <a:spcPts val="1800"/>
              </a:lnSpc>
              <a:buNone/>
            </a:pPr>
            <a:r>
              <a:rPr lang="en-US" b="1" dirty="0">
                <a:solidFill>
                  <a:srgbClr val="272525"/>
                </a:solidFill>
                <a:latin typeface="Times New Roman" panose="02020603050405020304" pitchFamily="18" charset="0"/>
                <a:ea typeface="Inter Bold" pitchFamily="34" charset="-122"/>
                <a:cs typeface="Times New Roman" panose="02020603050405020304" pitchFamily="18" charset="0"/>
              </a:rPr>
              <a:t>Standardization</a:t>
            </a:r>
            <a:endParaRPr lang="en-US" dirty="0">
              <a:latin typeface="Times New Roman" panose="02020603050405020304" pitchFamily="18" charset="0"/>
              <a:cs typeface="Times New Roman" panose="02020603050405020304" pitchFamily="18" charset="0"/>
            </a:endParaRPr>
          </a:p>
        </p:txBody>
      </p:sp>
      <p:sp>
        <p:nvSpPr>
          <p:cNvPr id="24" name="Text 23">
            <a:extLst>
              <a:ext uri="{FF2B5EF4-FFF2-40B4-BE49-F238E27FC236}">
                <a16:creationId xmlns:a16="http://schemas.microsoft.com/office/drawing/2014/main" id="{47700BC9-D3F3-08EB-DD2C-0C7C1D87FD9D}"/>
              </a:ext>
            </a:extLst>
          </p:cNvPr>
          <p:cNvSpPr/>
          <p:nvPr/>
        </p:nvSpPr>
        <p:spPr>
          <a:xfrm>
            <a:off x="6464302" y="6134970"/>
            <a:ext cx="5380712" cy="250984"/>
          </a:xfrm>
          <a:prstGeom prst="rect">
            <a:avLst/>
          </a:prstGeom>
          <a:noFill/>
          <a:ln/>
        </p:spPr>
        <p:txBody>
          <a:bodyPr wrap="none" lIns="0" tIns="0" rIns="0" bIns="0" rtlCol="0" anchor="t"/>
          <a:lstStyle/>
          <a:p>
            <a:pPr marL="0" indent="0" algn="l">
              <a:lnSpc>
                <a:spcPts val="1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Áp dụng cho TẤT CẢ numerical features. Đặc biệt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quan</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p>
          <a:p>
            <a:pPr marL="0" indent="0" algn="l">
              <a:lnSpc>
                <a:spcPts val="1850"/>
              </a:lnSpc>
              <a:buNone/>
            </a:pP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trọng</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với</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Linear Regression và SVR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503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E690-546A-095B-4B54-476609F8B868}"/>
              </a:ext>
            </a:extLst>
          </p:cNvPr>
          <p:cNvSpPr>
            <a:spLocks noGrp="1"/>
          </p:cNvSpPr>
          <p:nvPr>
            <p:ph type="title"/>
          </p:nvPr>
        </p:nvSpPr>
        <p:spPr>
          <a:xfrm>
            <a:off x="845820" y="272911"/>
            <a:ext cx="10515600" cy="600075"/>
          </a:xfrm>
        </p:spPr>
        <p:txBody>
          <a:bodyPr/>
          <a:lstStyle/>
          <a:p>
            <a:r>
              <a:rPr lang="en-US" sz="3600" b="1" dirty="0">
                <a:latin typeface="Times New Roman" panose="02020603050405020304" pitchFamily="18" charset="0"/>
                <a:cs typeface="Times New Roman" panose="02020603050405020304" pitchFamily="18" charset="0"/>
              </a:rPr>
              <a:t>VI. So </a:t>
            </a:r>
            <a:r>
              <a:rPr lang="en-US" sz="3600" b="1" dirty="0" err="1">
                <a:latin typeface="Times New Roman" panose="02020603050405020304" pitchFamily="18" charset="0"/>
                <a:cs typeface="Times New Roman" panose="02020603050405020304" pitchFamily="18" charset="0"/>
              </a:rPr>
              <a:t>sánh</a:t>
            </a:r>
            <a:r>
              <a:rPr lang="en-US" sz="3600" b="1" dirty="0">
                <a:latin typeface="Times New Roman" panose="02020603050405020304" pitchFamily="18" charset="0"/>
                <a:cs typeface="Times New Roman" panose="02020603050405020304" pitchFamily="18" charset="0"/>
              </a:rPr>
              <a:t> 2 </a:t>
            </a:r>
            <a:r>
              <a:rPr lang="en-US" sz="3600" b="1" dirty="0" err="1">
                <a:latin typeface="Times New Roman" panose="02020603050405020304" pitchFamily="18" charset="0"/>
                <a:cs typeface="Times New Roman" panose="02020603050405020304" pitchFamily="18" charset="0"/>
              </a:rPr>
              <a:t>thí</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nghiệm</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746391F0-2412-1612-2603-2CD2929ECA39}"/>
              </a:ext>
            </a:extLst>
          </p:cNvPr>
          <p:cNvSpPr/>
          <p:nvPr/>
        </p:nvSpPr>
        <p:spPr>
          <a:xfrm>
            <a:off x="838200" y="965200"/>
            <a:ext cx="4209455" cy="301228"/>
          </a:xfrm>
          <a:prstGeom prst="rect">
            <a:avLst/>
          </a:prstGeom>
          <a:noFill/>
          <a:ln/>
        </p:spPr>
        <p:txBody>
          <a:bodyPr wrap="none" lIns="0" tIns="0" rIns="0" bIns="0" rtlCol="0" anchor="t"/>
          <a:lstStyle/>
          <a:p>
            <a:pPr marL="0" indent="0" algn="l">
              <a:lnSpc>
                <a:spcPts val="2350"/>
              </a:lnSpc>
              <a:buNone/>
            </a:pPr>
            <a:r>
              <a:rPr lang="en-US" b="1" dirty="0">
                <a:solidFill>
                  <a:srgbClr val="000000"/>
                </a:solidFill>
                <a:latin typeface="Times New Roman" panose="02020603050405020304" pitchFamily="18" charset="0"/>
                <a:ea typeface="Inter Bold" pitchFamily="34" charset="-122"/>
                <a:cs typeface="Times New Roman" panose="02020603050405020304" pitchFamily="18" charset="0"/>
              </a:rPr>
              <a:t>Bảng 1: EXP1 - Baseline (Dữ liệu thô)</a:t>
            </a:r>
            <a:endParaRPr lang="en-US" dirty="0">
              <a:latin typeface="Times New Roman" panose="02020603050405020304" pitchFamily="18" charset="0"/>
              <a:cs typeface="Times New Roman" panose="02020603050405020304" pitchFamily="18" charset="0"/>
            </a:endParaRPr>
          </a:p>
        </p:txBody>
      </p:sp>
      <p:sp>
        <p:nvSpPr>
          <p:cNvPr id="4" name="Shape 2">
            <a:extLst>
              <a:ext uri="{FF2B5EF4-FFF2-40B4-BE49-F238E27FC236}">
                <a16:creationId xmlns:a16="http://schemas.microsoft.com/office/drawing/2014/main" id="{4FA5B814-9FB7-2458-1C99-67FF971915E3}"/>
              </a:ext>
            </a:extLst>
          </p:cNvPr>
          <p:cNvSpPr/>
          <p:nvPr/>
        </p:nvSpPr>
        <p:spPr>
          <a:xfrm>
            <a:off x="838199" y="1395735"/>
            <a:ext cx="10956181" cy="4364469"/>
          </a:xfrm>
          <a:prstGeom prst="roundRect">
            <a:avLst>
              <a:gd name="adj" fmla="val 1893"/>
            </a:avLst>
          </a:prstGeom>
          <a:noFill/>
          <a:ln w="7620">
            <a:solidFill>
              <a:srgbClr val="000000">
                <a:alpha val="8000"/>
              </a:srgbClr>
            </a:solidFill>
            <a:prstDash val="solid"/>
          </a:ln>
        </p:spPr>
      </p:sp>
      <p:sp>
        <p:nvSpPr>
          <p:cNvPr id="5" name="Shape 3">
            <a:extLst>
              <a:ext uri="{FF2B5EF4-FFF2-40B4-BE49-F238E27FC236}">
                <a16:creationId xmlns:a16="http://schemas.microsoft.com/office/drawing/2014/main" id="{3DD20437-9AF9-4C2B-B195-E0A5A358ECBD}"/>
              </a:ext>
            </a:extLst>
          </p:cNvPr>
          <p:cNvSpPr/>
          <p:nvPr/>
        </p:nvSpPr>
        <p:spPr>
          <a:xfrm>
            <a:off x="845820" y="1473201"/>
            <a:ext cx="10929620" cy="880864"/>
          </a:xfrm>
          <a:prstGeom prst="rect">
            <a:avLst/>
          </a:prstGeom>
          <a:solidFill>
            <a:srgbClr val="FFFFFF">
              <a:alpha val="4000"/>
            </a:srgbClr>
          </a:solidFill>
          <a:ln/>
        </p:spPr>
      </p:sp>
      <p:sp>
        <p:nvSpPr>
          <p:cNvPr id="6" name="Text 4">
            <a:extLst>
              <a:ext uri="{FF2B5EF4-FFF2-40B4-BE49-F238E27FC236}">
                <a16:creationId xmlns:a16="http://schemas.microsoft.com/office/drawing/2014/main" id="{9897DFB1-A579-0133-42B4-C0555040025E}"/>
              </a:ext>
            </a:extLst>
          </p:cNvPr>
          <p:cNvSpPr/>
          <p:nvPr/>
        </p:nvSpPr>
        <p:spPr>
          <a:xfrm>
            <a:off x="1038581" y="1601473"/>
            <a:ext cx="763640" cy="629362"/>
          </a:xfrm>
          <a:prstGeom prst="rect">
            <a:avLst/>
          </a:prstGeom>
          <a:noFill/>
          <a:ln/>
        </p:spPr>
        <p:txBody>
          <a:bodyPr wrap="squar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Rank</a:t>
            </a:r>
            <a:endParaRPr lang="en-US" dirty="0">
              <a:latin typeface="Times New Roman" panose="02020603050405020304" pitchFamily="18" charset="0"/>
              <a:cs typeface="Times New Roman" panose="02020603050405020304" pitchFamily="18" charset="0"/>
            </a:endParaRPr>
          </a:p>
        </p:txBody>
      </p:sp>
      <p:sp>
        <p:nvSpPr>
          <p:cNvPr id="7" name="Text 5">
            <a:extLst>
              <a:ext uri="{FF2B5EF4-FFF2-40B4-BE49-F238E27FC236}">
                <a16:creationId xmlns:a16="http://schemas.microsoft.com/office/drawing/2014/main" id="{66CBFDF3-0E09-2F17-0153-069993787CB7}"/>
              </a:ext>
            </a:extLst>
          </p:cNvPr>
          <p:cNvSpPr/>
          <p:nvPr/>
        </p:nvSpPr>
        <p:spPr>
          <a:xfrm>
            <a:off x="2600769" y="1631836"/>
            <a:ext cx="2593683" cy="314681"/>
          </a:xfrm>
          <a:prstGeom prst="rect">
            <a:avLst/>
          </a:prstGeom>
          <a:noFill/>
          <a:ln/>
        </p:spPr>
        <p:txBody>
          <a:bodyPr wrap="non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Mô hình</a:t>
            </a:r>
            <a:endParaRPr lang="en-US" dirty="0">
              <a:latin typeface="Times New Roman" panose="02020603050405020304" pitchFamily="18" charset="0"/>
              <a:cs typeface="Times New Roman" panose="02020603050405020304" pitchFamily="18" charset="0"/>
            </a:endParaRPr>
          </a:p>
        </p:txBody>
      </p:sp>
      <p:sp>
        <p:nvSpPr>
          <p:cNvPr id="8" name="Text 6">
            <a:extLst>
              <a:ext uri="{FF2B5EF4-FFF2-40B4-BE49-F238E27FC236}">
                <a16:creationId xmlns:a16="http://schemas.microsoft.com/office/drawing/2014/main" id="{D5261B1A-83F7-C847-41D6-EEC60845A759}"/>
              </a:ext>
            </a:extLst>
          </p:cNvPr>
          <p:cNvSpPr/>
          <p:nvPr/>
        </p:nvSpPr>
        <p:spPr>
          <a:xfrm>
            <a:off x="5643761" y="1607782"/>
            <a:ext cx="1500722" cy="314681"/>
          </a:xfrm>
          <a:prstGeom prst="rect">
            <a:avLst/>
          </a:prstGeom>
          <a:noFill/>
          <a:ln/>
        </p:spPr>
        <p:txBody>
          <a:bodyPr wrap="non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RMSE</a:t>
            </a:r>
            <a:endParaRPr lang="en-US" dirty="0">
              <a:latin typeface="Times New Roman" panose="02020603050405020304" pitchFamily="18" charset="0"/>
              <a:cs typeface="Times New Roman" panose="02020603050405020304" pitchFamily="18" charset="0"/>
            </a:endParaRPr>
          </a:p>
        </p:txBody>
      </p:sp>
      <p:sp>
        <p:nvSpPr>
          <p:cNvPr id="9" name="Text 7">
            <a:extLst>
              <a:ext uri="{FF2B5EF4-FFF2-40B4-BE49-F238E27FC236}">
                <a16:creationId xmlns:a16="http://schemas.microsoft.com/office/drawing/2014/main" id="{7D4AD448-7741-9A58-5555-7468E0AA90F9}"/>
              </a:ext>
            </a:extLst>
          </p:cNvPr>
          <p:cNvSpPr/>
          <p:nvPr/>
        </p:nvSpPr>
        <p:spPr>
          <a:xfrm>
            <a:off x="7822525" y="1607782"/>
            <a:ext cx="1500722" cy="629362"/>
          </a:xfrm>
          <a:prstGeom prst="rect">
            <a:avLst/>
          </a:prstGeom>
          <a:noFill/>
          <a:ln/>
        </p:spPr>
        <p:txBody>
          <a:bodyPr wrap="squar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R² (Train)</a:t>
            </a:r>
            <a:endParaRPr lang="en-US" dirty="0">
              <a:latin typeface="Times New Roman" panose="02020603050405020304" pitchFamily="18" charset="0"/>
              <a:cs typeface="Times New Roman" panose="02020603050405020304" pitchFamily="18" charset="0"/>
            </a:endParaRPr>
          </a:p>
        </p:txBody>
      </p:sp>
      <p:sp>
        <p:nvSpPr>
          <p:cNvPr id="10" name="Text 8">
            <a:extLst>
              <a:ext uri="{FF2B5EF4-FFF2-40B4-BE49-F238E27FC236}">
                <a16:creationId xmlns:a16="http://schemas.microsoft.com/office/drawing/2014/main" id="{88D4651D-FE82-361A-F0BF-3EFC258C4586}"/>
              </a:ext>
            </a:extLst>
          </p:cNvPr>
          <p:cNvSpPr/>
          <p:nvPr/>
        </p:nvSpPr>
        <p:spPr>
          <a:xfrm>
            <a:off x="9854058" y="1601473"/>
            <a:ext cx="1921382" cy="629362"/>
          </a:xfrm>
          <a:prstGeom prst="rect">
            <a:avLst/>
          </a:prstGeom>
          <a:noFill/>
          <a:ln/>
        </p:spPr>
        <p:txBody>
          <a:bodyPr wrap="squar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RMSLE (Kaggle)</a:t>
            </a:r>
            <a:endParaRPr lang="en-US" dirty="0">
              <a:latin typeface="Times New Roman" panose="02020603050405020304" pitchFamily="18" charset="0"/>
              <a:cs typeface="Times New Roman" panose="02020603050405020304" pitchFamily="18" charset="0"/>
            </a:endParaRPr>
          </a:p>
        </p:txBody>
      </p:sp>
      <p:sp>
        <p:nvSpPr>
          <p:cNvPr id="11" name="Shape 9">
            <a:extLst>
              <a:ext uri="{FF2B5EF4-FFF2-40B4-BE49-F238E27FC236}">
                <a16:creationId xmlns:a16="http://schemas.microsoft.com/office/drawing/2014/main" id="{E3C8D76E-0A78-AC68-F5F9-D23126C4BA6C}"/>
              </a:ext>
            </a:extLst>
          </p:cNvPr>
          <p:cNvSpPr/>
          <p:nvPr/>
        </p:nvSpPr>
        <p:spPr>
          <a:xfrm>
            <a:off x="845820" y="2336404"/>
            <a:ext cx="10929620" cy="880864"/>
          </a:xfrm>
          <a:prstGeom prst="rect">
            <a:avLst/>
          </a:prstGeom>
          <a:solidFill>
            <a:srgbClr val="000000">
              <a:alpha val="4000"/>
            </a:srgbClr>
          </a:solidFill>
          <a:ln/>
        </p:spPr>
      </p:sp>
      <p:sp>
        <p:nvSpPr>
          <p:cNvPr id="12" name="Text 10">
            <a:extLst>
              <a:ext uri="{FF2B5EF4-FFF2-40B4-BE49-F238E27FC236}">
                <a16:creationId xmlns:a16="http://schemas.microsoft.com/office/drawing/2014/main" id="{8E188C1E-CB58-EFEC-76C2-6064F2B9363D}"/>
              </a:ext>
            </a:extLst>
          </p:cNvPr>
          <p:cNvSpPr/>
          <p:nvPr/>
        </p:nvSpPr>
        <p:spPr>
          <a:xfrm>
            <a:off x="1038582" y="2470829"/>
            <a:ext cx="414400" cy="322457"/>
          </a:xfrm>
          <a:prstGeom prst="rect">
            <a:avLst/>
          </a:prstGeom>
          <a:noFill/>
          <a:ln/>
        </p:spPr>
        <p:txBody>
          <a:bodyPr wrap="none" lIns="0" tIns="0" rIns="0" bIns="0" rtlCol="0" anchor="t"/>
          <a:lstStyle/>
          <a:p>
            <a:pPr marL="0" indent="0" algn="l">
              <a:lnSpc>
                <a:spcPts val="24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3" name="Text 11">
            <a:extLst>
              <a:ext uri="{FF2B5EF4-FFF2-40B4-BE49-F238E27FC236}">
                <a16:creationId xmlns:a16="http://schemas.microsoft.com/office/drawing/2014/main" id="{6CBDFFA2-5D56-1C1B-1B6D-F5B761840431}"/>
              </a:ext>
            </a:extLst>
          </p:cNvPr>
          <p:cNvSpPr/>
          <p:nvPr/>
        </p:nvSpPr>
        <p:spPr>
          <a:xfrm>
            <a:off x="2600769" y="2488730"/>
            <a:ext cx="2593683" cy="629362"/>
          </a:xfrm>
          <a:prstGeom prst="rect">
            <a:avLst/>
          </a:prstGeom>
          <a:noFill/>
          <a:ln/>
        </p:spPr>
        <p:txBody>
          <a:bodyPr wrap="squar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Gradient Boosting</a:t>
            </a:r>
            <a:endParaRPr lang="en-US" dirty="0">
              <a:latin typeface="Times New Roman" panose="02020603050405020304" pitchFamily="18" charset="0"/>
              <a:cs typeface="Times New Roman" panose="02020603050405020304" pitchFamily="18" charset="0"/>
            </a:endParaRPr>
          </a:p>
        </p:txBody>
      </p:sp>
      <p:sp>
        <p:nvSpPr>
          <p:cNvPr id="14" name="Text 12">
            <a:extLst>
              <a:ext uri="{FF2B5EF4-FFF2-40B4-BE49-F238E27FC236}">
                <a16:creationId xmlns:a16="http://schemas.microsoft.com/office/drawing/2014/main" id="{B7FCB9AF-7F55-22CE-796D-3BF42D7E8F37}"/>
              </a:ext>
            </a:extLst>
          </p:cNvPr>
          <p:cNvSpPr/>
          <p:nvPr/>
        </p:nvSpPr>
        <p:spPr>
          <a:xfrm>
            <a:off x="5643761" y="2470985"/>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0.0645</a:t>
            </a:r>
            <a:endParaRPr lang="en-US" dirty="0">
              <a:latin typeface="Times New Roman" panose="02020603050405020304" pitchFamily="18" charset="0"/>
              <a:cs typeface="Times New Roman" panose="02020603050405020304" pitchFamily="18" charset="0"/>
            </a:endParaRPr>
          </a:p>
        </p:txBody>
      </p:sp>
      <p:sp>
        <p:nvSpPr>
          <p:cNvPr id="15" name="Text 13">
            <a:extLst>
              <a:ext uri="{FF2B5EF4-FFF2-40B4-BE49-F238E27FC236}">
                <a16:creationId xmlns:a16="http://schemas.microsoft.com/office/drawing/2014/main" id="{B8C864E1-1B66-9552-CC26-9E7073FBDB5E}"/>
              </a:ext>
            </a:extLst>
          </p:cNvPr>
          <p:cNvSpPr/>
          <p:nvPr/>
        </p:nvSpPr>
        <p:spPr>
          <a:xfrm>
            <a:off x="7822525" y="2477294"/>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0.9761</a:t>
            </a:r>
            <a:endParaRPr lang="en-US" dirty="0">
              <a:latin typeface="Times New Roman" panose="02020603050405020304" pitchFamily="18" charset="0"/>
              <a:cs typeface="Times New Roman" panose="02020603050405020304" pitchFamily="18" charset="0"/>
            </a:endParaRPr>
          </a:p>
        </p:txBody>
      </p:sp>
      <p:sp>
        <p:nvSpPr>
          <p:cNvPr id="16" name="Text 14">
            <a:extLst>
              <a:ext uri="{FF2B5EF4-FFF2-40B4-BE49-F238E27FC236}">
                <a16:creationId xmlns:a16="http://schemas.microsoft.com/office/drawing/2014/main" id="{C648EFAE-0A76-A7B1-CB1C-E9706E2971E4}"/>
              </a:ext>
            </a:extLst>
          </p:cNvPr>
          <p:cNvSpPr/>
          <p:nvPr/>
        </p:nvSpPr>
        <p:spPr>
          <a:xfrm>
            <a:off x="9854058" y="2470985"/>
            <a:ext cx="192138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0.13199</a:t>
            </a:r>
            <a:endParaRPr lang="en-US" dirty="0">
              <a:latin typeface="Times New Roman" panose="02020603050405020304" pitchFamily="18" charset="0"/>
              <a:cs typeface="Times New Roman" panose="02020603050405020304" pitchFamily="18" charset="0"/>
            </a:endParaRPr>
          </a:p>
        </p:txBody>
      </p:sp>
      <p:sp>
        <p:nvSpPr>
          <p:cNvPr id="17" name="Shape 15">
            <a:extLst>
              <a:ext uri="{FF2B5EF4-FFF2-40B4-BE49-F238E27FC236}">
                <a16:creationId xmlns:a16="http://schemas.microsoft.com/office/drawing/2014/main" id="{D96F1C81-F0E1-5620-50F7-6BFF57C44859}"/>
              </a:ext>
            </a:extLst>
          </p:cNvPr>
          <p:cNvSpPr/>
          <p:nvPr/>
        </p:nvSpPr>
        <p:spPr>
          <a:xfrm>
            <a:off x="845820" y="3199608"/>
            <a:ext cx="10929620" cy="880864"/>
          </a:xfrm>
          <a:prstGeom prst="rect">
            <a:avLst/>
          </a:prstGeom>
          <a:solidFill>
            <a:srgbClr val="FFFFFF">
              <a:alpha val="4000"/>
            </a:srgbClr>
          </a:solidFill>
          <a:ln/>
        </p:spPr>
      </p:sp>
      <p:sp>
        <p:nvSpPr>
          <p:cNvPr id="18" name="Text 16">
            <a:extLst>
              <a:ext uri="{FF2B5EF4-FFF2-40B4-BE49-F238E27FC236}">
                <a16:creationId xmlns:a16="http://schemas.microsoft.com/office/drawing/2014/main" id="{B7AAC36A-7A59-CF5A-4E78-073B50FB637D}"/>
              </a:ext>
            </a:extLst>
          </p:cNvPr>
          <p:cNvSpPr/>
          <p:nvPr/>
        </p:nvSpPr>
        <p:spPr>
          <a:xfrm>
            <a:off x="1038582" y="3334032"/>
            <a:ext cx="414400" cy="322457"/>
          </a:xfrm>
          <a:prstGeom prst="rect">
            <a:avLst/>
          </a:prstGeom>
          <a:noFill/>
          <a:ln/>
        </p:spPr>
        <p:txBody>
          <a:bodyPr wrap="none" lIns="0" tIns="0" rIns="0" bIns="0" rtlCol="0" anchor="t"/>
          <a:lstStyle/>
          <a:p>
            <a:pPr marL="0" indent="0" algn="l">
              <a:lnSpc>
                <a:spcPts val="24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9" name="Text 17">
            <a:extLst>
              <a:ext uri="{FF2B5EF4-FFF2-40B4-BE49-F238E27FC236}">
                <a16:creationId xmlns:a16="http://schemas.microsoft.com/office/drawing/2014/main" id="{A33265CF-D257-A6A3-7F3F-B692C56E3DD2}"/>
              </a:ext>
            </a:extLst>
          </p:cNvPr>
          <p:cNvSpPr/>
          <p:nvPr/>
        </p:nvSpPr>
        <p:spPr>
          <a:xfrm>
            <a:off x="2600769" y="3351933"/>
            <a:ext cx="2593683" cy="629362"/>
          </a:xfrm>
          <a:prstGeom prst="rect">
            <a:avLst/>
          </a:prstGeom>
          <a:noFill/>
          <a:ln/>
        </p:spPr>
        <p:txBody>
          <a:bodyPr wrap="squar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Linear Regression</a:t>
            </a:r>
            <a:endParaRPr lang="en-US" dirty="0">
              <a:latin typeface="Times New Roman" panose="02020603050405020304" pitchFamily="18" charset="0"/>
              <a:cs typeface="Times New Roman" panose="02020603050405020304" pitchFamily="18" charset="0"/>
            </a:endParaRPr>
          </a:p>
        </p:txBody>
      </p:sp>
      <p:sp>
        <p:nvSpPr>
          <p:cNvPr id="20" name="Text 18">
            <a:extLst>
              <a:ext uri="{FF2B5EF4-FFF2-40B4-BE49-F238E27FC236}">
                <a16:creationId xmlns:a16="http://schemas.microsoft.com/office/drawing/2014/main" id="{7F848A31-A41D-EC53-5317-F5A5EBD1788D}"/>
              </a:ext>
            </a:extLst>
          </p:cNvPr>
          <p:cNvSpPr/>
          <p:nvPr/>
        </p:nvSpPr>
        <p:spPr>
          <a:xfrm>
            <a:off x="5643761" y="3334188"/>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0.0923</a:t>
            </a:r>
            <a:endParaRPr lang="en-US" dirty="0">
              <a:latin typeface="Times New Roman" panose="02020603050405020304" pitchFamily="18" charset="0"/>
              <a:cs typeface="Times New Roman" panose="02020603050405020304" pitchFamily="18" charset="0"/>
            </a:endParaRPr>
          </a:p>
        </p:txBody>
      </p:sp>
      <p:sp>
        <p:nvSpPr>
          <p:cNvPr id="21" name="Text 19">
            <a:extLst>
              <a:ext uri="{FF2B5EF4-FFF2-40B4-BE49-F238E27FC236}">
                <a16:creationId xmlns:a16="http://schemas.microsoft.com/office/drawing/2014/main" id="{C4C55D28-53B3-FCD3-4465-E03965021B54}"/>
              </a:ext>
            </a:extLst>
          </p:cNvPr>
          <p:cNvSpPr/>
          <p:nvPr/>
        </p:nvSpPr>
        <p:spPr>
          <a:xfrm>
            <a:off x="7822525" y="3340497"/>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0.9522</a:t>
            </a:r>
            <a:endParaRPr lang="en-US" dirty="0">
              <a:latin typeface="Times New Roman" panose="02020603050405020304" pitchFamily="18" charset="0"/>
              <a:cs typeface="Times New Roman" panose="02020603050405020304" pitchFamily="18" charset="0"/>
            </a:endParaRPr>
          </a:p>
        </p:txBody>
      </p:sp>
      <p:sp>
        <p:nvSpPr>
          <p:cNvPr id="22" name="Text 20">
            <a:extLst>
              <a:ext uri="{FF2B5EF4-FFF2-40B4-BE49-F238E27FC236}">
                <a16:creationId xmlns:a16="http://schemas.microsoft.com/office/drawing/2014/main" id="{B29A3371-D411-2331-1FCC-B60BF676C63C}"/>
              </a:ext>
            </a:extLst>
          </p:cNvPr>
          <p:cNvSpPr/>
          <p:nvPr/>
        </p:nvSpPr>
        <p:spPr>
          <a:xfrm>
            <a:off x="9854058" y="3334188"/>
            <a:ext cx="192138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0.13925</a:t>
            </a:r>
            <a:endParaRPr lang="en-US" dirty="0">
              <a:latin typeface="Times New Roman" panose="02020603050405020304" pitchFamily="18" charset="0"/>
              <a:cs typeface="Times New Roman" panose="02020603050405020304" pitchFamily="18" charset="0"/>
            </a:endParaRPr>
          </a:p>
        </p:txBody>
      </p:sp>
      <p:sp>
        <p:nvSpPr>
          <p:cNvPr id="23" name="Shape 21">
            <a:extLst>
              <a:ext uri="{FF2B5EF4-FFF2-40B4-BE49-F238E27FC236}">
                <a16:creationId xmlns:a16="http://schemas.microsoft.com/office/drawing/2014/main" id="{5D2EE00F-D007-3EF2-5224-59AD8FB6B1ED}"/>
              </a:ext>
            </a:extLst>
          </p:cNvPr>
          <p:cNvSpPr/>
          <p:nvPr/>
        </p:nvSpPr>
        <p:spPr>
          <a:xfrm>
            <a:off x="845820" y="4068963"/>
            <a:ext cx="10929620" cy="573959"/>
          </a:xfrm>
          <a:prstGeom prst="rect">
            <a:avLst/>
          </a:prstGeom>
          <a:solidFill>
            <a:srgbClr val="000000">
              <a:alpha val="4000"/>
            </a:srgbClr>
          </a:solidFill>
          <a:ln/>
        </p:spPr>
      </p:sp>
      <p:sp>
        <p:nvSpPr>
          <p:cNvPr id="24" name="Text 22">
            <a:extLst>
              <a:ext uri="{FF2B5EF4-FFF2-40B4-BE49-F238E27FC236}">
                <a16:creationId xmlns:a16="http://schemas.microsoft.com/office/drawing/2014/main" id="{D8A24BA2-2560-4A22-2B48-76E27363AF16}"/>
              </a:ext>
            </a:extLst>
          </p:cNvPr>
          <p:cNvSpPr/>
          <p:nvPr/>
        </p:nvSpPr>
        <p:spPr>
          <a:xfrm>
            <a:off x="1038582" y="4197235"/>
            <a:ext cx="414400" cy="322457"/>
          </a:xfrm>
          <a:prstGeom prst="rect">
            <a:avLst/>
          </a:prstGeom>
          <a:noFill/>
          <a:ln/>
        </p:spPr>
        <p:txBody>
          <a:bodyPr wrap="none" lIns="0" tIns="0" rIns="0" bIns="0" rtlCol="0" anchor="t"/>
          <a:lstStyle/>
          <a:p>
            <a:pPr marL="0" indent="0" algn="l">
              <a:lnSpc>
                <a:spcPts val="24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5" name="Text 23">
            <a:extLst>
              <a:ext uri="{FF2B5EF4-FFF2-40B4-BE49-F238E27FC236}">
                <a16:creationId xmlns:a16="http://schemas.microsoft.com/office/drawing/2014/main" id="{99D5C75B-F1DC-8E98-1692-1179C5D99832}"/>
              </a:ext>
            </a:extLst>
          </p:cNvPr>
          <p:cNvSpPr/>
          <p:nvPr/>
        </p:nvSpPr>
        <p:spPr>
          <a:xfrm>
            <a:off x="2600769" y="4221445"/>
            <a:ext cx="2593683"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sp>
        <p:nvSpPr>
          <p:cNvPr id="26" name="Text 24">
            <a:extLst>
              <a:ext uri="{FF2B5EF4-FFF2-40B4-BE49-F238E27FC236}">
                <a16:creationId xmlns:a16="http://schemas.microsoft.com/office/drawing/2014/main" id="{C6AB8B8C-4EBE-DFDF-54A7-D9DE2A8DDD31}"/>
              </a:ext>
            </a:extLst>
          </p:cNvPr>
          <p:cNvSpPr/>
          <p:nvPr/>
        </p:nvSpPr>
        <p:spPr>
          <a:xfrm>
            <a:off x="5643761" y="4197391"/>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0.0657</a:t>
            </a:r>
            <a:endParaRPr lang="en-US" dirty="0">
              <a:latin typeface="Times New Roman" panose="02020603050405020304" pitchFamily="18" charset="0"/>
              <a:cs typeface="Times New Roman" panose="02020603050405020304" pitchFamily="18" charset="0"/>
            </a:endParaRPr>
          </a:p>
        </p:txBody>
      </p:sp>
      <p:sp>
        <p:nvSpPr>
          <p:cNvPr id="27" name="Text 25">
            <a:extLst>
              <a:ext uri="{FF2B5EF4-FFF2-40B4-BE49-F238E27FC236}">
                <a16:creationId xmlns:a16="http://schemas.microsoft.com/office/drawing/2014/main" id="{A1C0E0A6-BCB7-304B-5FFC-998FB53E6B24}"/>
              </a:ext>
            </a:extLst>
          </p:cNvPr>
          <p:cNvSpPr/>
          <p:nvPr/>
        </p:nvSpPr>
        <p:spPr>
          <a:xfrm>
            <a:off x="7822525" y="4203700"/>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0.9759</a:t>
            </a:r>
            <a:endParaRPr lang="en-US" dirty="0">
              <a:latin typeface="Times New Roman" panose="02020603050405020304" pitchFamily="18" charset="0"/>
              <a:cs typeface="Times New Roman" panose="02020603050405020304" pitchFamily="18" charset="0"/>
            </a:endParaRPr>
          </a:p>
        </p:txBody>
      </p:sp>
      <p:sp>
        <p:nvSpPr>
          <p:cNvPr id="28" name="Text 26">
            <a:extLst>
              <a:ext uri="{FF2B5EF4-FFF2-40B4-BE49-F238E27FC236}">
                <a16:creationId xmlns:a16="http://schemas.microsoft.com/office/drawing/2014/main" id="{59A38B85-DC20-4D31-1E62-F4FEECA65C21}"/>
              </a:ext>
            </a:extLst>
          </p:cNvPr>
          <p:cNvSpPr/>
          <p:nvPr/>
        </p:nvSpPr>
        <p:spPr>
          <a:xfrm>
            <a:off x="9854058" y="4197391"/>
            <a:ext cx="192138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0.14004</a:t>
            </a:r>
            <a:endParaRPr lang="en-US" dirty="0">
              <a:latin typeface="Times New Roman" panose="02020603050405020304" pitchFamily="18" charset="0"/>
              <a:cs typeface="Times New Roman" panose="02020603050405020304" pitchFamily="18" charset="0"/>
            </a:endParaRPr>
          </a:p>
        </p:txBody>
      </p:sp>
      <p:sp>
        <p:nvSpPr>
          <p:cNvPr id="29" name="Shape 27">
            <a:extLst>
              <a:ext uri="{FF2B5EF4-FFF2-40B4-BE49-F238E27FC236}">
                <a16:creationId xmlns:a16="http://schemas.microsoft.com/office/drawing/2014/main" id="{B20E2FEA-3E61-3A17-23ED-884B560839C4}"/>
              </a:ext>
            </a:extLst>
          </p:cNvPr>
          <p:cNvSpPr/>
          <p:nvPr/>
        </p:nvSpPr>
        <p:spPr>
          <a:xfrm>
            <a:off x="845820" y="4631570"/>
            <a:ext cx="10929620" cy="566183"/>
          </a:xfrm>
          <a:prstGeom prst="rect">
            <a:avLst/>
          </a:prstGeom>
          <a:solidFill>
            <a:srgbClr val="FFFFFF">
              <a:alpha val="4000"/>
            </a:srgbClr>
          </a:solidFill>
          <a:ln/>
        </p:spPr>
      </p:sp>
      <p:sp>
        <p:nvSpPr>
          <p:cNvPr id="30" name="Text 28">
            <a:extLst>
              <a:ext uri="{FF2B5EF4-FFF2-40B4-BE49-F238E27FC236}">
                <a16:creationId xmlns:a16="http://schemas.microsoft.com/office/drawing/2014/main" id="{47D27A82-9D7A-4F15-BC94-31E2AAA46197}"/>
              </a:ext>
            </a:extLst>
          </p:cNvPr>
          <p:cNvSpPr/>
          <p:nvPr/>
        </p:nvSpPr>
        <p:spPr>
          <a:xfrm>
            <a:off x="1038582" y="4759843"/>
            <a:ext cx="414400"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31" name="Text 29">
            <a:extLst>
              <a:ext uri="{FF2B5EF4-FFF2-40B4-BE49-F238E27FC236}">
                <a16:creationId xmlns:a16="http://schemas.microsoft.com/office/drawing/2014/main" id="{6A2C86B7-A9CD-94B4-0D48-E92A633B0B22}"/>
              </a:ext>
            </a:extLst>
          </p:cNvPr>
          <p:cNvSpPr/>
          <p:nvPr/>
        </p:nvSpPr>
        <p:spPr>
          <a:xfrm>
            <a:off x="2600769" y="4783897"/>
            <a:ext cx="2593683"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Random Forest</a:t>
            </a:r>
            <a:endParaRPr lang="en-US" dirty="0">
              <a:latin typeface="Times New Roman" panose="02020603050405020304" pitchFamily="18" charset="0"/>
              <a:cs typeface="Times New Roman" panose="02020603050405020304" pitchFamily="18" charset="0"/>
            </a:endParaRPr>
          </a:p>
        </p:txBody>
      </p:sp>
      <p:sp>
        <p:nvSpPr>
          <p:cNvPr id="32" name="Text 30">
            <a:extLst>
              <a:ext uri="{FF2B5EF4-FFF2-40B4-BE49-F238E27FC236}">
                <a16:creationId xmlns:a16="http://schemas.microsoft.com/office/drawing/2014/main" id="{8D36442B-D40E-1727-E292-323AB767D371}"/>
              </a:ext>
            </a:extLst>
          </p:cNvPr>
          <p:cNvSpPr/>
          <p:nvPr/>
        </p:nvSpPr>
        <p:spPr>
          <a:xfrm>
            <a:off x="5643761" y="4759843"/>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0.0611</a:t>
            </a:r>
            <a:endParaRPr lang="en-US" dirty="0">
              <a:latin typeface="Times New Roman" panose="02020603050405020304" pitchFamily="18" charset="0"/>
              <a:cs typeface="Times New Roman" panose="02020603050405020304" pitchFamily="18" charset="0"/>
            </a:endParaRPr>
          </a:p>
        </p:txBody>
      </p:sp>
      <p:sp>
        <p:nvSpPr>
          <p:cNvPr id="33" name="Text 31">
            <a:extLst>
              <a:ext uri="{FF2B5EF4-FFF2-40B4-BE49-F238E27FC236}">
                <a16:creationId xmlns:a16="http://schemas.microsoft.com/office/drawing/2014/main" id="{D711109A-6E56-0449-307C-4A1EDD1372D2}"/>
              </a:ext>
            </a:extLst>
          </p:cNvPr>
          <p:cNvSpPr/>
          <p:nvPr/>
        </p:nvSpPr>
        <p:spPr>
          <a:xfrm>
            <a:off x="7822525" y="4766152"/>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0.9758</a:t>
            </a:r>
            <a:endParaRPr lang="en-US" dirty="0">
              <a:latin typeface="Times New Roman" panose="02020603050405020304" pitchFamily="18" charset="0"/>
              <a:cs typeface="Times New Roman" panose="02020603050405020304" pitchFamily="18" charset="0"/>
            </a:endParaRPr>
          </a:p>
        </p:txBody>
      </p:sp>
      <p:sp>
        <p:nvSpPr>
          <p:cNvPr id="34" name="Text 32">
            <a:extLst>
              <a:ext uri="{FF2B5EF4-FFF2-40B4-BE49-F238E27FC236}">
                <a16:creationId xmlns:a16="http://schemas.microsoft.com/office/drawing/2014/main" id="{BDCA3853-8965-4FE8-A54E-1E02215E5C10}"/>
              </a:ext>
            </a:extLst>
          </p:cNvPr>
          <p:cNvSpPr/>
          <p:nvPr/>
        </p:nvSpPr>
        <p:spPr>
          <a:xfrm>
            <a:off x="9854058" y="4759843"/>
            <a:ext cx="192138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0.14321</a:t>
            </a:r>
            <a:endParaRPr lang="en-US" dirty="0">
              <a:latin typeface="Times New Roman" panose="02020603050405020304" pitchFamily="18" charset="0"/>
              <a:cs typeface="Times New Roman" panose="02020603050405020304" pitchFamily="18" charset="0"/>
            </a:endParaRPr>
          </a:p>
        </p:txBody>
      </p:sp>
      <p:sp>
        <p:nvSpPr>
          <p:cNvPr id="35" name="Shape 33">
            <a:extLst>
              <a:ext uri="{FF2B5EF4-FFF2-40B4-BE49-F238E27FC236}">
                <a16:creationId xmlns:a16="http://schemas.microsoft.com/office/drawing/2014/main" id="{E8D4EC95-C8BC-E0DD-F9DC-BB7E73E3110D}"/>
              </a:ext>
            </a:extLst>
          </p:cNvPr>
          <p:cNvSpPr/>
          <p:nvPr/>
        </p:nvSpPr>
        <p:spPr>
          <a:xfrm>
            <a:off x="845820" y="5186401"/>
            <a:ext cx="10929620" cy="566183"/>
          </a:xfrm>
          <a:prstGeom prst="rect">
            <a:avLst/>
          </a:prstGeom>
          <a:solidFill>
            <a:srgbClr val="000000">
              <a:alpha val="4000"/>
            </a:srgbClr>
          </a:solidFill>
          <a:ln/>
        </p:spPr>
      </p:sp>
      <p:sp>
        <p:nvSpPr>
          <p:cNvPr id="36" name="Text 34">
            <a:extLst>
              <a:ext uri="{FF2B5EF4-FFF2-40B4-BE49-F238E27FC236}">
                <a16:creationId xmlns:a16="http://schemas.microsoft.com/office/drawing/2014/main" id="{4838163D-E6E6-A3D3-5647-B8751E33C10B}"/>
              </a:ext>
            </a:extLst>
          </p:cNvPr>
          <p:cNvSpPr/>
          <p:nvPr/>
        </p:nvSpPr>
        <p:spPr>
          <a:xfrm>
            <a:off x="1038582" y="5314674"/>
            <a:ext cx="414400"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37" name="Text 35">
            <a:extLst>
              <a:ext uri="{FF2B5EF4-FFF2-40B4-BE49-F238E27FC236}">
                <a16:creationId xmlns:a16="http://schemas.microsoft.com/office/drawing/2014/main" id="{7147BFF6-4661-9BB3-1E40-89B31785F9C1}"/>
              </a:ext>
            </a:extLst>
          </p:cNvPr>
          <p:cNvSpPr/>
          <p:nvPr/>
        </p:nvSpPr>
        <p:spPr>
          <a:xfrm>
            <a:off x="2600769" y="5338728"/>
            <a:ext cx="2593683"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Support Vector</a:t>
            </a:r>
            <a:endParaRPr lang="en-US" dirty="0">
              <a:latin typeface="Times New Roman" panose="02020603050405020304" pitchFamily="18" charset="0"/>
              <a:cs typeface="Times New Roman" panose="02020603050405020304" pitchFamily="18" charset="0"/>
            </a:endParaRPr>
          </a:p>
        </p:txBody>
      </p:sp>
      <p:sp>
        <p:nvSpPr>
          <p:cNvPr id="38" name="Text 36">
            <a:extLst>
              <a:ext uri="{FF2B5EF4-FFF2-40B4-BE49-F238E27FC236}">
                <a16:creationId xmlns:a16="http://schemas.microsoft.com/office/drawing/2014/main" id="{664432E7-2B1A-841B-3082-25BA17BA9D4B}"/>
              </a:ext>
            </a:extLst>
          </p:cNvPr>
          <p:cNvSpPr/>
          <p:nvPr/>
        </p:nvSpPr>
        <p:spPr>
          <a:xfrm>
            <a:off x="5643761" y="5314674"/>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0.0915</a:t>
            </a:r>
            <a:endParaRPr lang="en-US" dirty="0">
              <a:latin typeface="Times New Roman" panose="02020603050405020304" pitchFamily="18" charset="0"/>
              <a:cs typeface="Times New Roman" panose="02020603050405020304" pitchFamily="18" charset="0"/>
            </a:endParaRPr>
          </a:p>
        </p:txBody>
      </p:sp>
      <p:sp>
        <p:nvSpPr>
          <p:cNvPr id="39" name="Text 37">
            <a:extLst>
              <a:ext uri="{FF2B5EF4-FFF2-40B4-BE49-F238E27FC236}">
                <a16:creationId xmlns:a16="http://schemas.microsoft.com/office/drawing/2014/main" id="{B6CE8C54-4B5B-0A22-7155-3648D8849D76}"/>
              </a:ext>
            </a:extLst>
          </p:cNvPr>
          <p:cNvSpPr/>
          <p:nvPr/>
        </p:nvSpPr>
        <p:spPr>
          <a:xfrm>
            <a:off x="7822525" y="5320983"/>
            <a:ext cx="150072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0.9458</a:t>
            </a:r>
            <a:endParaRPr lang="en-US" dirty="0">
              <a:latin typeface="Times New Roman" panose="02020603050405020304" pitchFamily="18" charset="0"/>
              <a:cs typeface="Times New Roman" panose="02020603050405020304" pitchFamily="18" charset="0"/>
            </a:endParaRPr>
          </a:p>
        </p:txBody>
      </p:sp>
      <p:sp>
        <p:nvSpPr>
          <p:cNvPr id="40" name="Text 38">
            <a:extLst>
              <a:ext uri="{FF2B5EF4-FFF2-40B4-BE49-F238E27FC236}">
                <a16:creationId xmlns:a16="http://schemas.microsoft.com/office/drawing/2014/main" id="{22A6A2B0-0A50-AFF4-5522-16E709F0D14C}"/>
              </a:ext>
            </a:extLst>
          </p:cNvPr>
          <p:cNvSpPr/>
          <p:nvPr/>
        </p:nvSpPr>
        <p:spPr>
          <a:xfrm>
            <a:off x="9854058" y="5314674"/>
            <a:ext cx="1921382" cy="314681"/>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0.16258</a:t>
            </a:r>
            <a:endParaRPr lang="en-US" dirty="0">
              <a:latin typeface="Times New Roman" panose="02020603050405020304" pitchFamily="18" charset="0"/>
              <a:cs typeface="Times New Roman" panose="02020603050405020304" pitchFamily="18" charset="0"/>
            </a:endParaRPr>
          </a:p>
        </p:txBody>
      </p:sp>
      <p:sp>
        <p:nvSpPr>
          <p:cNvPr id="79" name="Text 77">
            <a:extLst>
              <a:ext uri="{FF2B5EF4-FFF2-40B4-BE49-F238E27FC236}">
                <a16:creationId xmlns:a16="http://schemas.microsoft.com/office/drawing/2014/main" id="{2D75FF15-BF69-F94B-656E-89A4A265BFB6}"/>
              </a:ext>
            </a:extLst>
          </p:cNvPr>
          <p:cNvSpPr/>
          <p:nvPr/>
        </p:nvSpPr>
        <p:spPr>
          <a:xfrm>
            <a:off x="838200" y="6201450"/>
            <a:ext cx="13042821" cy="616744"/>
          </a:xfrm>
          <a:prstGeom prst="rect">
            <a:avLst/>
          </a:prstGeom>
          <a:noFill/>
          <a:ln/>
        </p:spPr>
        <p:txBody>
          <a:bodyPr wrap="square" lIns="0" tIns="0" rIns="0" bIns="0" rtlCol="0" anchor="t"/>
          <a:lstStyle/>
          <a:p>
            <a:pPr marL="0" indent="0" algn="l">
              <a:lnSpc>
                <a:spcPts val="2400"/>
              </a:lnSpc>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340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809CD-F2CF-5345-2403-CA15F0D9F7CF}"/>
              </a:ext>
            </a:extLst>
          </p:cNvPr>
          <p:cNvSpPr>
            <a:spLocks noGrp="1"/>
          </p:cNvSpPr>
          <p:nvPr>
            <p:ph type="title"/>
          </p:nvPr>
        </p:nvSpPr>
        <p:spPr>
          <a:xfrm>
            <a:off x="838200" y="365125"/>
            <a:ext cx="10515600" cy="630555"/>
          </a:xfrm>
        </p:spPr>
        <p:txBody>
          <a:bodyPr/>
          <a:lstStyle/>
          <a:p>
            <a:r>
              <a:rPr lang="en-US" sz="3600" b="1" dirty="0">
                <a:latin typeface="Times New Roman" panose="02020603050405020304" pitchFamily="18" charset="0"/>
                <a:cs typeface="Times New Roman" panose="02020603050405020304" pitchFamily="18" charset="0"/>
              </a:rPr>
              <a:t>VI. So </a:t>
            </a:r>
            <a:r>
              <a:rPr lang="en-US" sz="3600" b="1" dirty="0" err="1">
                <a:latin typeface="Times New Roman" panose="02020603050405020304" pitchFamily="18" charset="0"/>
                <a:cs typeface="Times New Roman" panose="02020603050405020304" pitchFamily="18" charset="0"/>
              </a:rPr>
              <a:t>sánh</a:t>
            </a:r>
            <a:r>
              <a:rPr lang="en-US" sz="3600" b="1" dirty="0">
                <a:latin typeface="Times New Roman" panose="02020603050405020304" pitchFamily="18" charset="0"/>
                <a:cs typeface="Times New Roman" panose="02020603050405020304" pitchFamily="18" charset="0"/>
              </a:rPr>
              <a:t> 2 </a:t>
            </a:r>
            <a:r>
              <a:rPr lang="en-US" sz="3600" b="1" dirty="0" err="1">
                <a:latin typeface="Times New Roman" panose="02020603050405020304" pitchFamily="18" charset="0"/>
                <a:cs typeface="Times New Roman" panose="02020603050405020304" pitchFamily="18" charset="0"/>
              </a:rPr>
              <a:t>thí</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nghiệm</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endParaRPr lang="en-US" sz="3600" b="1" dirty="0"/>
          </a:p>
        </p:txBody>
      </p:sp>
      <p:sp>
        <p:nvSpPr>
          <p:cNvPr id="41" name="Text 39">
            <a:extLst>
              <a:ext uri="{FF2B5EF4-FFF2-40B4-BE49-F238E27FC236}">
                <a16:creationId xmlns:a16="http://schemas.microsoft.com/office/drawing/2014/main" id="{B32C1DEB-6629-DE16-DCA8-FAE6201CF117}"/>
              </a:ext>
            </a:extLst>
          </p:cNvPr>
          <p:cNvSpPr/>
          <p:nvPr/>
        </p:nvSpPr>
        <p:spPr>
          <a:xfrm>
            <a:off x="838200" y="1022390"/>
            <a:ext cx="10795000" cy="345637"/>
          </a:xfrm>
          <a:prstGeom prst="rect">
            <a:avLst/>
          </a:prstGeom>
          <a:noFill/>
          <a:ln/>
        </p:spPr>
        <p:txBody>
          <a:bodyPr wrap="none" lIns="0" tIns="0" rIns="0" bIns="0" rtlCol="0" anchor="t"/>
          <a:lstStyle/>
          <a:p>
            <a:pPr marL="0" indent="0" algn="l">
              <a:lnSpc>
                <a:spcPts val="2350"/>
              </a:lnSpc>
              <a:buNone/>
            </a:pPr>
            <a:r>
              <a:rPr lang="en-US" b="1" dirty="0">
                <a:solidFill>
                  <a:srgbClr val="000000"/>
                </a:solidFill>
                <a:latin typeface="Times New Roman" panose="02020603050405020304" pitchFamily="18" charset="0"/>
                <a:ea typeface="Inter Bold" pitchFamily="34" charset="-122"/>
                <a:cs typeface="Times New Roman" panose="02020603050405020304" pitchFamily="18" charset="0"/>
              </a:rPr>
              <a:t>Bảng 2: EXP2 - Optimized (Feature Engineering)</a:t>
            </a:r>
            <a:endParaRPr lang="en-US" dirty="0">
              <a:latin typeface="Times New Roman" panose="02020603050405020304" pitchFamily="18" charset="0"/>
              <a:cs typeface="Times New Roman" panose="02020603050405020304" pitchFamily="18" charset="0"/>
            </a:endParaRPr>
          </a:p>
        </p:txBody>
      </p:sp>
      <p:sp>
        <p:nvSpPr>
          <p:cNvPr id="42" name="Shape 40">
            <a:extLst>
              <a:ext uri="{FF2B5EF4-FFF2-40B4-BE49-F238E27FC236}">
                <a16:creationId xmlns:a16="http://schemas.microsoft.com/office/drawing/2014/main" id="{F25A0F39-29D1-3910-82EB-80F4F1B2561F}"/>
              </a:ext>
            </a:extLst>
          </p:cNvPr>
          <p:cNvSpPr/>
          <p:nvPr/>
        </p:nvSpPr>
        <p:spPr>
          <a:xfrm>
            <a:off x="838199" y="1396319"/>
            <a:ext cx="10533517" cy="4473105"/>
          </a:xfrm>
          <a:prstGeom prst="roundRect">
            <a:avLst>
              <a:gd name="adj" fmla="val 1890"/>
            </a:avLst>
          </a:prstGeom>
          <a:noFill/>
          <a:ln w="7620">
            <a:solidFill>
              <a:srgbClr val="000000">
                <a:alpha val="8000"/>
              </a:srgbClr>
            </a:solidFill>
            <a:prstDash val="solid"/>
          </a:ln>
        </p:spPr>
      </p:sp>
      <p:sp>
        <p:nvSpPr>
          <p:cNvPr id="43" name="Shape 41">
            <a:extLst>
              <a:ext uri="{FF2B5EF4-FFF2-40B4-BE49-F238E27FC236}">
                <a16:creationId xmlns:a16="http://schemas.microsoft.com/office/drawing/2014/main" id="{E45647B4-AE7A-D244-6C2B-56AB035FAC77}"/>
              </a:ext>
            </a:extLst>
          </p:cNvPr>
          <p:cNvSpPr/>
          <p:nvPr/>
        </p:nvSpPr>
        <p:spPr>
          <a:xfrm>
            <a:off x="803742" y="1432196"/>
            <a:ext cx="10507980" cy="901184"/>
          </a:xfrm>
          <a:prstGeom prst="rect">
            <a:avLst/>
          </a:prstGeom>
          <a:solidFill>
            <a:srgbClr val="FFFFFF">
              <a:alpha val="4000"/>
            </a:srgbClr>
          </a:solidFill>
          <a:ln/>
        </p:spPr>
      </p:sp>
      <p:sp>
        <p:nvSpPr>
          <p:cNvPr id="44" name="Text 42">
            <a:extLst>
              <a:ext uri="{FF2B5EF4-FFF2-40B4-BE49-F238E27FC236}">
                <a16:creationId xmlns:a16="http://schemas.microsoft.com/office/drawing/2014/main" id="{8CDAC3A4-F23D-59D3-F43A-4146886C1496}"/>
              </a:ext>
            </a:extLst>
          </p:cNvPr>
          <p:cNvSpPr/>
          <p:nvPr/>
        </p:nvSpPr>
        <p:spPr>
          <a:xfrm>
            <a:off x="1038582" y="1688554"/>
            <a:ext cx="901977" cy="643881"/>
          </a:xfrm>
          <a:prstGeom prst="rect">
            <a:avLst/>
          </a:prstGeom>
          <a:noFill/>
          <a:ln/>
        </p:spPr>
        <p:txBody>
          <a:bodyPr wrap="squar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Rank</a:t>
            </a:r>
            <a:endParaRPr lang="en-US" dirty="0">
              <a:latin typeface="Times New Roman" panose="02020603050405020304" pitchFamily="18" charset="0"/>
              <a:cs typeface="Times New Roman" panose="02020603050405020304" pitchFamily="18" charset="0"/>
            </a:endParaRPr>
          </a:p>
        </p:txBody>
      </p:sp>
      <p:sp>
        <p:nvSpPr>
          <p:cNvPr id="45" name="Text 43">
            <a:extLst>
              <a:ext uri="{FF2B5EF4-FFF2-40B4-BE49-F238E27FC236}">
                <a16:creationId xmlns:a16="http://schemas.microsoft.com/office/drawing/2014/main" id="{EAF09245-DF3B-DB51-F916-77AB3CF204CD}"/>
              </a:ext>
            </a:extLst>
          </p:cNvPr>
          <p:cNvSpPr/>
          <p:nvPr/>
        </p:nvSpPr>
        <p:spPr>
          <a:xfrm>
            <a:off x="2077914" y="1688554"/>
            <a:ext cx="2493625" cy="321940"/>
          </a:xfrm>
          <a:prstGeom prst="rect">
            <a:avLst/>
          </a:prstGeom>
          <a:noFill/>
          <a:ln/>
        </p:spPr>
        <p:txBody>
          <a:bodyPr wrap="non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Mô hình</a:t>
            </a:r>
            <a:endParaRPr lang="en-US" dirty="0">
              <a:latin typeface="Times New Roman" panose="02020603050405020304" pitchFamily="18" charset="0"/>
              <a:cs typeface="Times New Roman" panose="02020603050405020304" pitchFamily="18" charset="0"/>
            </a:endParaRPr>
          </a:p>
        </p:txBody>
      </p:sp>
      <p:sp>
        <p:nvSpPr>
          <p:cNvPr id="46" name="Text 44">
            <a:extLst>
              <a:ext uri="{FF2B5EF4-FFF2-40B4-BE49-F238E27FC236}">
                <a16:creationId xmlns:a16="http://schemas.microsoft.com/office/drawing/2014/main" id="{B1EEC5E0-78E9-DA6A-13AB-59AEC4538835}"/>
              </a:ext>
            </a:extLst>
          </p:cNvPr>
          <p:cNvSpPr/>
          <p:nvPr/>
        </p:nvSpPr>
        <p:spPr>
          <a:xfrm>
            <a:off x="4986793" y="1688554"/>
            <a:ext cx="1442827" cy="321940"/>
          </a:xfrm>
          <a:prstGeom prst="rect">
            <a:avLst/>
          </a:prstGeom>
          <a:noFill/>
          <a:ln/>
        </p:spPr>
        <p:txBody>
          <a:bodyPr wrap="non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RMSE</a:t>
            </a:r>
            <a:endParaRPr lang="en-US" dirty="0">
              <a:latin typeface="Times New Roman" panose="02020603050405020304" pitchFamily="18" charset="0"/>
              <a:cs typeface="Times New Roman" panose="02020603050405020304" pitchFamily="18" charset="0"/>
            </a:endParaRPr>
          </a:p>
        </p:txBody>
      </p:sp>
      <p:sp>
        <p:nvSpPr>
          <p:cNvPr id="47" name="Text 45">
            <a:extLst>
              <a:ext uri="{FF2B5EF4-FFF2-40B4-BE49-F238E27FC236}">
                <a16:creationId xmlns:a16="http://schemas.microsoft.com/office/drawing/2014/main" id="{24B23F0B-1143-325E-2070-631C45D98945}"/>
              </a:ext>
            </a:extLst>
          </p:cNvPr>
          <p:cNvSpPr/>
          <p:nvPr/>
        </p:nvSpPr>
        <p:spPr>
          <a:xfrm>
            <a:off x="7007231" y="1702122"/>
            <a:ext cx="1689142" cy="643881"/>
          </a:xfrm>
          <a:prstGeom prst="rect">
            <a:avLst/>
          </a:prstGeom>
          <a:noFill/>
          <a:ln/>
        </p:spPr>
        <p:txBody>
          <a:bodyPr wrap="squar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R² (Train)</a:t>
            </a:r>
            <a:endParaRPr lang="en-US" dirty="0">
              <a:latin typeface="Times New Roman" panose="02020603050405020304" pitchFamily="18" charset="0"/>
              <a:cs typeface="Times New Roman" panose="02020603050405020304" pitchFamily="18" charset="0"/>
            </a:endParaRPr>
          </a:p>
        </p:txBody>
      </p:sp>
      <p:sp>
        <p:nvSpPr>
          <p:cNvPr id="48" name="Text 46">
            <a:extLst>
              <a:ext uri="{FF2B5EF4-FFF2-40B4-BE49-F238E27FC236}">
                <a16:creationId xmlns:a16="http://schemas.microsoft.com/office/drawing/2014/main" id="{2018FAD0-3C31-D5F4-0C7E-E522F761E261}"/>
              </a:ext>
            </a:extLst>
          </p:cNvPr>
          <p:cNvSpPr/>
          <p:nvPr/>
        </p:nvSpPr>
        <p:spPr>
          <a:xfrm>
            <a:off x="9526881" y="1688554"/>
            <a:ext cx="1879292" cy="643881"/>
          </a:xfrm>
          <a:prstGeom prst="rect">
            <a:avLst/>
          </a:prstGeom>
          <a:noFill/>
          <a:ln/>
        </p:spPr>
        <p:txBody>
          <a:bodyPr wrap="square" lIns="0" tIns="0" rIns="0" bIns="0" rtlCol="0" anchor="t"/>
          <a:lstStyle/>
          <a:p>
            <a:pPr marL="0" indent="0" algn="l">
              <a:lnSpc>
                <a:spcPts val="24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RMSLE (Kaggle)</a:t>
            </a:r>
            <a:endParaRPr lang="en-US" dirty="0">
              <a:latin typeface="Times New Roman" panose="02020603050405020304" pitchFamily="18" charset="0"/>
              <a:cs typeface="Times New Roman" panose="02020603050405020304" pitchFamily="18" charset="0"/>
            </a:endParaRPr>
          </a:p>
        </p:txBody>
      </p:sp>
      <p:sp>
        <p:nvSpPr>
          <p:cNvPr id="49" name="Shape 47">
            <a:extLst>
              <a:ext uri="{FF2B5EF4-FFF2-40B4-BE49-F238E27FC236}">
                <a16:creationId xmlns:a16="http://schemas.microsoft.com/office/drawing/2014/main" id="{CA9A5B54-0714-E2A4-940D-C8E3B0DC12F3}"/>
              </a:ext>
            </a:extLst>
          </p:cNvPr>
          <p:cNvSpPr/>
          <p:nvPr/>
        </p:nvSpPr>
        <p:spPr>
          <a:xfrm>
            <a:off x="845820" y="2417684"/>
            <a:ext cx="10507980" cy="901184"/>
          </a:xfrm>
          <a:prstGeom prst="rect">
            <a:avLst/>
          </a:prstGeom>
          <a:solidFill>
            <a:srgbClr val="000000">
              <a:alpha val="4000"/>
            </a:srgbClr>
          </a:solidFill>
          <a:ln/>
        </p:spPr>
      </p:sp>
      <p:sp>
        <p:nvSpPr>
          <p:cNvPr id="50" name="Text 48">
            <a:extLst>
              <a:ext uri="{FF2B5EF4-FFF2-40B4-BE49-F238E27FC236}">
                <a16:creationId xmlns:a16="http://schemas.microsoft.com/office/drawing/2014/main" id="{3B322DF9-ECC9-DD03-4E7C-2751F7D3DEBF}"/>
              </a:ext>
            </a:extLst>
          </p:cNvPr>
          <p:cNvSpPr/>
          <p:nvPr/>
        </p:nvSpPr>
        <p:spPr>
          <a:xfrm>
            <a:off x="1038583" y="2564990"/>
            <a:ext cx="398414" cy="329896"/>
          </a:xfrm>
          <a:prstGeom prst="rect">
            <a:avLst/>
          </a:prstGeom>
          <a:noFill/>
          <a:ln/>
        </p:spPr>
        <p:txBody>
          <a:bodyPr wrap="none" lIns="0" tIns="0" rIns="0" bIns="0" rtlCol="0" anchor="t"/>
          <a:lstStyle/>
          <a:p>
            <a:pPr marL="0" indent="0" algn="l">
              <a:lnSpc>
                <a:spcPts val="24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1" name="Text 49">
            <a:extLst>
              <a:ext uri="{FF2B5EF4-FFF2-40B4-BE49-F238E27FC236}">
                <a16:creationId xmlns:a16="http://schemas.microsoft.com/office/drawing/2014/main" id="{5E431B01-E0A3-DCF8-E8DB-CC70F226AEB0}"/>
              </a:ext>
            </a:extLst>
          </p:cNvPr>
          <p:cNvSpPr/>
          <p:nvPr/>
        </p:nvSpPr>
        <p:spPr>
          <a:xfrm>
            <a:off x="2077914" y="2538188"/>
            <a:ext cx="2493625" cy="643881"/>
          </a:xfrm>
          <a:prstGeom prst="rect">
            <a:avLst/>
          </a:prstGeom>
          <a:noFill/>
          <a:ln/>
        </p:spPr>
        <p:txBody>
          <a:bodyPr wrap="squar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Gradient Boosting</a:t>
            </a:r>
            <a:endParaRPr lang="en-US" dirty="0">
              <a:latin typeface="Times New Roman" panose="02020603050405020304" pitchFamily="18" charset="0"/>
              <a:cs typeface="Times New Roman" panose="02020603050405020304" pitchFamily="18" charset="0"/>
            </a:endParaRPr>
          </a:p>
        </p:txBody>
      </p:sp>
      <p:sp>
        <p:nvSpPr>
          <p:cNvPr id="52" name="Text 50">
            <a:extLst>
              <a:ext uri="{FF2B5EF4-FFF2-40B4-BE49-F238E27FC236}">
                <a16:creationId xmlns:a16="http://schemas.microsoft.com/office/drawing/2014/main" id="{FB6C087B-2723-566B-8EBF-AE4EF0A47295}"/>
              </a:ext>
            </a:extLst>
          </p:cNvPr>
          <p:cNvSpPr/>
          <p:nvPr/>
        </p:nvSpPr>
        <p:spPr>
          <a:xfrm>
            <a:off x="4986793" y="2551757"/>
            <a:ext cx="1442827"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0.0051</a:t>
            </a:r>
            <a:endParaRPr lang="en-US" dirty="0">
              <a:latin typeface="Times New Roman" panose="02020603050405020304" pitchFamily="18" charset="0"/>
              <a:cs typeface="Times New Roman" panose="02020603050405020304" pitchFamily="18" charset="0"/>
            </a:endParaRPr>
          </a:p>
        </p:txBody>
      </p:sp>
      <p:sp>
        <p:nvSpPr>
          <p:cNvPr id="53" name="Text 51">
            <a:extLst>
              <a:ext uri="{FF2B5EF4-FFF2-40B4-BE49-F238E27FC236}">
                <a16:creationId xmlns:a16="http://schemas.microsoft.com/office/drawing/2014/main" id="{E38431C9-0787-BFD3-3CDC-D9852B704EC9}"/>
              </a:ext>
            </a:extLst>
          </p:cNvPr>
          <p:cNvSpPr/>
          <p:nvPr/>
        </p:nvSpPr>
        <p:spPr>
          <a:xfrm>
            <a:off x="7007231" y="2578894"/>
            <a:ext cx="168914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0.9715</a:t>
            </a:r>
            <a:endParaRPr lang="en-US" dirty="0">
              <a:latin typeface="Times New Roman" panose="02020603050405020304" pitchFamily="18" charset="0"/>
              <a:cs typeface="Times New Roman" panose="02020603050405020304" pitchFamily="18" charset="0"/>
            </a:endParaRPr>
          </a:p>
        </p:txBody>
      </p:sp>
      <p:sp>
        <p:nvSpPr>
          <p:cNvPr id="54" name="Text 52">
            <a:extLst>
              <a:ext uri="{FF2B5EF4-FFF2-40B4-BE49-F238E27FC236}">
                <a16:creationId xmlns:a16="http://schemas.microsoft.com/office/drawing/2014/main" id="{75CBEDBA-F148-841B-0D7C-50296408A0DD}"/>
              </a:ext>
            </a:extLst>
          </p:cNvPr>
          <p:cNvSpPr/>
          <p:nvPr/>
        </p:nvSpPr>
        <p:spPr>
          <a:xfrm>
            <a:off x="9526881" y="2565326"/>
            <a:ext cx="187929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0.12869</a:t>
            </a:r>
            <a:endParaRPr lang="en-US" dirty="0">
              <a:latin typeface="Times New Roman" panose="02020603050405020304" pitchFamily="18" charset="0"/>
              <a:cs typeface="Times New Roman" panose="02020603050405020304" pitchFamily="18" charset="0"/>
            </a:endParaRPr>
          </a:p>
        </p:txBody>
      </p:sp>
      <p:sp>
        <p:nvSpPr>
          <p:cNvPr id="55" name="Shape 53">
            <a:extLst>
              <a:ext uri="{FF2B5EF4-FFF2-40B4-BE49-F238E27FC236}">
                <a16:creationId xmlns:a16="http://schemas.microsoft.com/office/drawing/2014/main" id="{9DE89EAC-F26A-DC67-794A-654B318015C4}"/>
              </a:ext>
            </a:extLst>
          </p:cNvPr>
          <p:cNvSpPr/>
          <p:nvPr/>
        </p:nvSpPr>
        <p:spPr>
          <a:xfrm>
            <a:off x="845820" y="3294120"/>
            <a:ext cx="10507980" cy="587199"/>
          </a:xfrm>
          <a:prstGeom prst="rect">
            <a:avLst/>
          </a:prstGeom>
          <a:solidFill>
            <a:srgbClr val="FFFFFF">
              <a:alpha val="4000"/>
            </a:srgbClr>
          </a:solidFill>
          <a:ln/>
        </p:spPr>
      </p:sp>
      <p:sp>
        <p:nvSpPr>
          <p:cNvPr id="56" name="Text 54">
            <a:extLst>
              <a:ext uri="{FF2B5EF4-FFF2-40B4-BE49-F238E27FC236}">
                <a16:creationId xmlns:a16="http://schemas.microsoft.com/office/drawing/2014/main" id="{9BD80FE2-24CE-5FEB-6F86-B2A5A14D8B40}"/>
              </a:ext>
            </a:extLst>
          </p:cNvPr>
          <p:cNvSpPr/>
          <p:nvPr/>
        </p:nvSpPr>
        <p:spPr>
          <a:xfrm>
            <a:off x="1038583" y="3428193"/>
            <a:ext cx="398414" cy="329896"/>
          </a:xfrm>
          <a:prstGeom prst="rect">
            <a:avLst/>
          </a:prstGeom>
          <a:noFill/>
          <a:ln/>
        </p:spPr>
        <p:txBody>
          <a:bodyPr wrap="none" lIns="0" tIns="0" rIns="0" bIns="0" rtlCol="0" anchor="t"/>
          <a:lstStyle/>
          <a:p>
            <a:pPr marL="0" indent="0" algn="l">
              <a:lnSpc>
                <a:spcPts val="24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7" name="Text 55">
            <a:extLst>
              <a:ext uri="{FF2B5EF4-FFF2-40B4-BE49-F238E27FC236}">
                <a16:creationId xmlns:a16="http://schemas.microsoft.com/office/drawing/2014/main" id="{36D9D4FE-ACE2-2F8D-B7C5-0DC78C3CF184}"/>
              </a:ext>
            </a:extLst>
          </p:cNvPr>
          <p:cNvSpPr/>
          <p:nvPr/>
        </p:nvSpPr>
        <p:spPr>
          <a:xfrm>
            <a:off x="2077914" y="3414960"/>
            <a:ext cx="2493625"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sp>
        <p:nvSpPr>
          <p:cNvPr id="58" name="Text 56">
            <a:extLst>
              <a:ext uri="{FF2B5EF4-FFF2-40B4-BE49-F238E27FC236}">
                <a16:creationId xmlns:a16="http://schemas.microsoft.com/office/drawing/2014/main" id="{AED1753E-FCCC-7FB6-C540-BA79C387FCA1}"/>
              </a:ext>
            </a:extLst>
          </p:cNvPr>
          <p:cNvSpPr/>
          <p:nvPr/>
        </p:nvSpPr>
        <p:spPr>
          <a:xfrm>
            <a:off x="4986793" y="3414960"/>
            <a:ext cx="1442827"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0.0063</a:t>
            </a:r>
            <a:endParaRPr lang="en-US" dirty="0">
              <a:latin typeface="Times New Roman" panose="02020603050405020304" pitchFamily="18" charset="0"/>
              <a:cs typeface="Times New Roman" panose="02020603050405020304" pitchFamily="18" charset="0"/>
            </a:endParaRPr>
          </a:p>
        </p:txBody>
      </p:sp>
      <p:sp>
        <p:nvSpPr>
          <p:cNvPr id="59" name="Text 57">
            <a:extLst>
              <a:ext uri="{FF2B5EF4-FFF2-40B4-BE49-F238E27FC236}">
                <a16:creationId xmlns:a16="http://schemas.microsoft.com/office/drawing/2014/main" id="{8DD0A034-3A81-427E-D50B-7C9F38649052}"/>
              </a:ext>
            </a:extLst>
          </p:cNvPr>
          <p:cNvSpPr/>
          <p:nvPr/>
        </p:nvSpPr>
        <p:spPr>
          <a:xfrm>
            <a:off x="7007231" y="3442097"/>
            <a:ext cx="168914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0.9575</a:t>
            </a:r>
            <a:endParaRPr lang="en-US" dirty="0">
              <a:latin typeface="Times New Roman" panose="02020603050405020304" pitchFamily="18" charset="0"/>
              <a:cs typeface="Times New Roman" panose="02020603050405020304" pitchFamily="18" charset="0"/>
            </a:endParaRPr>
          </a:p>
        </p:txBody>
      </p:sp>
      <p:sp>
        <p:nvSpPr>
          <p:cNvPr id="60" name="Text 58">
            <a:extLst>
              <a:ext uri="{FF2B5EF4-FFF2-40B4-BE49-F238E27FC236}">
                <a16:creationId xmlns:a16="http://schemas.microsoft.com/office/drawing/2014/main" id="{821692E6-3FCC-FDB1-C89E-A51EEA127F1B}"/>
              </a:ext>
            </a:extLst>
          </p:cNvPr>
          <p:cNvSpPr/>
          <p:nvPr/>
        </p:nvSpPr>
        <p:spPr>
          <a:xfrm>
            <a:off x="9526881" y="3428529"/>
            <a:ext cx="187929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0.13084</a:t>
            </a:r>
            <a:endParaRPr lang="en-US" dirty="0">
              <a:latin typeface="Times New Roman" panose="02020603050405020304" pitchFamily="18" charset="0"/>
              <a:cs typeface="Times New Roman" panose="02020603050405020304" pitchFamily="18" charset="0"/>
            </a:endParaRPr>
          </a:p>
        </p:txBody>
      </p:sp>
      <p:sp>
        <p:nvSpPr>
          <p:cNvPr id="61" name="Shape 59">
            <a:extLst>
              <a:ext uri="{FF2B5EF4-FFF2-40B4-BE49-F238E27FC236}">
                <a16:creationId xmlns:a16="http://schemas.microsoft.com/office/drawing/2014/main" id="{1FB0368B-124D-C7D1-54C5-19A44F18BC06}"/>
              </a:ext>
            </a:extLst>
          </p:cNvPr>
          <p:cNvSpPr/>
          <p:nvPr/>
        </p:nvSpPr>
        <p:spPr>
          <a:xfrm>
            <a:off x="845820" y="3856571"/>
            <a:ext cx="10507980" cy="587199"/>
          </a:xfrm>
          <a:prstGeom prst="rect">
            <a:avLst/>
          </a:prstGeom>
          <a:solidFill>
            <a:srgbClr val="000000">
              <a:alpha val="4000"/>
            </a:srgbClr>
          </a:solidFill>
          <a:ln/>
        </p:spPr>
      </p:sp>
      <p:sp>
        <p:nvSpPr>
          <p:cNvPr id="62" name="Text 60">
            <a:extLst>
              <a:ext uri="{FF2B5EF4-FFF2-40B4-BE49-F238E27FC236}">
                <a16:creationId xmlns:a16="http://schemas.microsoft.com/office/drawing/2014/main" id="{8C5A315F-31FA-68E4-6633-7F92AD71E7EA}"/>
              </a:ext>
            </a:extLst>
          </p:cNvPr>
          <p:cNvSpPr/>
          <p:nvPr/>
        </p:nvSpPr>
        <p:spPr>
          <a:xfrm>
            <a:off x="1038583" y="3990645"/>
            <a:ext cx="398414" cy="329896"/>
          </a:xfrm>
          <a:prstGeom prst="rect">
            <a:avLst/>
          </a:prstGeom>
          <a:noFill/>
          <a:ln/>
        </p:spPr>
        <p:txBody>
          <a:bodyPr wrap="none" lIns="0" tIns="0" rIns="0" bIns="0" rtlCol="0" anchor="t"/>
          <a:lstStyle/>
          <a:p>
            <a:pPr marL="0" indent="0" algn="l">
              <a:lnSpc>
                <a:spcPts val="24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3" name="Text 61">
            <a:extLst>
              <a:ext uri="{FF2B5EF4-FFF2-40B4-BE49-F238E27FC236}">
                <a16:creationId xmlns:a16="http://schemas.microsoft.com/office/drawing/2014/main" id="{D5C159FA-A1C0-9D6B-9535-EC2441E80D56}"/>
              </a:ext>
            </a:extLst>
          </p:cNvPr>
          <p:cNvSpPr/>
          <p:nvPr/>
        </p:nvSpPr>
        <p:spPr>
          <a:xfrm>
            <a:off x="2077914" y="3977412"/>
            <a:ext cx="2493625"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Support Vector</a:t>
            </a:r>
            <a:endParaRPr lang="en-US" dirty="0">
              <a:latin typeface="Times New Roman" panose="02020603050405020304" pitchFamily="18" charset="0"/>
              <a:cs typeface="Times New Roman" panose="02020603050405020304" pitchFamily="18" charset="0"/>
            </a:endParaRPr>
          </a:p>
        </p:txBody>
      </p:sp>
      <p:sp>
        <p:nvSpPr>
          <p:cNvPr id="64" name="Text 62">
            <a:extLst>
              <a:ext uri="{FF2B5EF4-FFF2-40B4-BE49-F238E27FC236}">
                <a16:creationId xmlns:a16="http://schemas.microsoft.com/office/drawing/2014/main" id="{BF52763A-CA27-07CD-8411-25596105FB23}"/>
              </a:ext>
            </a:extLst>
          </p:cNvPr>
          <p:cNvSpPr/>
          <p:nvPr/>
        </p:nvSpPr>
        <p:spPr>
          <a:xfrm>
            <a:off x="4986793" y="3977412"/>
            <a:ext cx="1442827"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0.0075</a:t>
            </a:r>
            <a:endParaRPr lang="en-US" dirty="0">
              <a:latin typeface="Times New Roman" panose="02020603050405020304" pitchFamily="18" charset="0"/>
              <a:cs typeface="Times New Roman" panose="02020603050405020304" pitchFamily="18" charset="0"/>
            </a:endParaRPr>
          </a:p>
        </p:txBody>
      </p:sp>
      <p:sp>
        <p:nvSpPr>
          <p:cNvPr id="65" name="Text 63">
            <a:extLst>
              <a:ext uri="{FF2B5EF4-FFF2-40B4-BE49-F238E27FC236}">
                <a16:creationId xmlns:a16="http://schemas.microsoft.com/office/drawing/2014/main" id="{2544DCFF-8EF6-CD9C-C35B-C6F70D58563B}"/>
              </a:ext>
            </a:extLst>
          </p:cNvPr>
          <p:cNvSpPr/>
          <p:nvPr/>
        </p:nvSpPr>
        <p:spPr>
          <a:xfrm>
            <a:off x="7007231" y="4004549"/>
            <a:ext cx="168914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0.9407</a:t>
            </a:r>
            <a:endParaRPr lang="en-US" dirty="0">
              <a:latin typeface="Times New Roman" panose="02020603050405020304" pitchFamily="18" charset="0"/>
              <a:cs typeface="Times New Roman" panose="02020603050405020304" pitchFamily="18" charset="0"/>
            </a:endParaRPr>
          </a:p>
        </p:txBody>
      </p:sp>
      <p:sp>
        <p:nvSpPr>
          <p:cNvPr id="66" name="Text 64">
            <a:extLst>
              <a:ext uri="{FF2B5EF4-FFF2-40B4-BE49-F238E27FC236}">
                <a16:creationId xmlns:a16="http://schemas.microsoft.com/office/drawing/2014/main" id="{46939DE1-F6E8-AC9E-903B-238258D7E08B}"/>
              </a:ext>
            </a:extLst>
          </p:cNvPr>
          <p:cNvSpPr/>
          <p:nvPr/>
        </p:nvSpPr>
        <p:spPr>
          <a:xfrm>
            <a:off x="9526881" y="3990981"/>
            <a:ext cx="187929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0.13018</a:t>
            </a:r>
            <a:endParaRPr lang="en-US" dirty="0">
              <a:latin typeface="Times New Roman" panose="02020603050405020304" pitchFamily="18" charset="0"/>
              <a:cs typeface="Times New Roman" panose="02020603050405020304" pitchFamily="18" charset="0"/>
            </a:endParaRPr>
          </a:p>
        </p:txBody>
      </p:sp>
      <p:sp>
        <p:nvSpPr>
          <p:cNvPr id="67" name="Shape 65">
            <a:extLst>
              <a:ext uri="{FF2B5EF4-FFF2-40B4-BE49-F238E27FC236}">
                <a16:creationId xmlns:a16="http://schemas.microsoft.com/office/drawing/2014/main" id="{423CCE81-3D51-16A5-8A79-890E6D3B6572}"/>
              </a:ext>
            </a:extLst>
          </p:cNvPr>
          <p:cNvSpPr/>
          <p:nvPr/>
        </p:nvSpPr>
        <p:spPr>
          <a:xfrm>
            <a:off x="845820" y="4419358"/>
            <a:ext cx="10507980" cy="579244"/>
          </a:xfrm>
          <a:prstGeom prst="rect">
            <a:avLst/>
          </a:prstGeom>
          <a:solidFill>
            <a:srgbClr val="FFFFFF">
              <a:alpha val="4000"/>
            </a:srgbClr>
          </a:solidFill>
          <a:ln/>
        </p:spPr>
      </p:sp>
      <p:sp>
        <p:nvSpPr>
          <p:cNvPr id="68" name="Text 66">
            <a:extLst>
              <a:ext uri="{FF2B5EF4-FFF2-40B4-BE49-F238E27FC236}">
                <a16:creationId xmlns:a16="http://schemas.microsoft.com/office/drawing/2014/main" id="{E5F0B3FC-670D-35AC-1554-FCDBA4DF7A79}"/>
              </a:ext>
            </a:extLst>
          </p:cNvPr>
          <p:cNvSpPr/>
          <p:nvPr/>
        </p:nvSpPr>
        <p:spPr>
          <a:xfrm>
            <a:off x="1038583" y="4553432"/>
            <a:ext cx="398414"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69" name="Text 67">
            <a:extLst>
              <a:ext uri="{FF2B5EF4-FFF2-40B4-BE49-F238E27FC236}">
                <a16:creationId xmlns:a16="http://schemas.microsoft.com/office/drawing/2014/main" id="{D69E9F61-328D-4EF3-FD71-93F88CF7A82F}"/>
              </a:ext>
            </a:extLst>
          </p:cNvPr>
          <p:cNvSpPr/>
          <p:nvPr/>
        </p:nvSpPr>
        <p:spPr>
          <a:xfrm>
            <a:off x="2077914" y="4539863"/>
            <a:ext cx="2493625"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Random Forest</a:t>
            </a:r>
            <a:endParaRPr lang="en-US" dirty="0">
              <a:latin typeface="Times New Roman" panose="02020603050405020304" pitchFamily="18" charset="0"/>
              <a:cs typeface="Times New Roman" panose="02020603050405020304" pitchFamily="18" charset="0"/>
            </a:endParaRPr>
          </a:p>
        </p:txBody>
      </p:sp>
      <p:sp>
        <p:nvSpPr>
          <p:cNvPr id="70" name="Text 68">
            <a:extLst>
              <a:ext uri="{FF2B5EF4-FFF2-40B4-BE49-F238E27FC236}">
                <a16:creationId xmlns:a16="http://schemas.microsoft.com/office/drawing/2014/main" id="{FEF99F61-DAE4-5523-7190-9BC2A6116FD6}"/>
              </a:ext>
            </a:extLst>
          </p:cNvPr>
          <p:cNvSpPr/>
          <p:nvPr/>
        </p:nvSpPr>
        <p:spPr>
          <a:xfrm>
            <a:off x="4986793" y="4539863"/>
            <a:ext cx="1442827"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0.0055</a:t>
            </a:r>
            <a:endParaRPr lang="en-US" dirty="0">
              <a:latin typeface="Times New Roman" panose="02020603050405020304" pitchFamily="18" charset="0"/>
              <a:cs typeface="Times New Roman" panose="02020603050405020304" pitchFamily="18" charset="0"/>
            </a:endParaRPr>
          </a:p>
        </p:txBody>
      </p:sp>
      <p:sp>
        <p:nvSpPr>
          <p:cNvPr id="71" name="Text 69">
            <a:extLst>
              <a:ext uri="{FF2B5EF4-FFF2-40B4-BE49-F238E27FC236}">
                <a16:creationId xmlns:a16="http://schemas.microsoft.com/office/drawing/2014/main" id="{FE344E61-0FEA-10DD-8EDB-FB92BF51A663}"/>
              </a:ext>
            </a:extLst>
          </p:cNvPr>
          <p:cNvSpPr/>
          <p:nvPr/>
        </p:nvSpPr>
        <p:spPr>
          <a:xfrm>
            <a:off x="7007231" y="4567000"/>
            <a:ext cx="168914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0.9683</a:t>
            </a:r>
            <a:endParaRPr lang="en-US" dirty="0">
              <a:latin typeface="Times New Roman" panose="02020603050405020304" pitchFamily="18" charset="0"/>
              <a:cs typeface="Times New Roman" panose="02020603050405020304" pitchFamily="18" charset="0"/>
            </a:endParaRPr>
          </a:p>
        </p:txBody>
      </p:sp>
      <p:sp>
        <p:nvSpPr>
          <p:cNvPr id="72" name="Text 70">
            <a:extLst>
              <a:ext uri="{FF2B5EF4-FFF2-40B4-BE49-F238E27FC236}">
                <a16:creationId xmlns:a16="http://schemas.microsoft.com/office/drawing/2014/main" id="{D242359B-2613-9B1E-AAEF-7B39E4373C53}"/>
              </a:ext>
            </a:extLst>
          </p:cNvPr>
          <p:cNvSpPr/>
          <p:nvPr/>
        </p:nvSpPr>
        <p:spPr>
          <a:xfrm>
            <a:off x="9526881" y="4553432"/>
            <a:ext cx="187929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0.13857</a:t>
            </a:r>
            <a:endParaRPr lang="en-US" dirty="0">
              <a:latin typeface="Times New Roman" panose="02020603050405020304" pitchFamily="18" charset="0"/>
              <a:cs typeface="Times New Roman" panose="02020603050405020304" pitchFamily="18" charset="0"/>
            </a:endParaRPr>
          </a:p>
        </p:txBody>
      </p:sp>
      <p:sp>
        <p:nvSpPr>
          <p:cNvPr id="73" name="Shape 71">
            <a:extLst>
              <a:ext uri="{FF2B5EF4-FFF2-40B4-BE49-F238E27FC236}">
                <a16:creationId xmlns:a16="http://schemas.microsoft.com/office/drawing/2014/main" id="{16E6DF0B-4384-A708-3A7B-D265B8A0AEE7}"/>
              </a:ext>
            </a:extLst>
          </p:cNvPr>
          <p:cNvSpPr/>
          <p:nvPr/>
        </p:nvSpPr>
        <p:spPr>
          <a:xfrm>
            <a:off x="898193" y="4966042"/>
            <a:ext cx="10507980" cy="901184"/>
          </a:xfrm>
          <a:prstGeom prst="rect">
            <a:avLst/>
          </a:prstGeom>
          <a:solidFill>
            <a:srgbClr val="000000">
              <a:alpha val="4000"/>
            </a:srgbClr>
          </a:solidFill>
          <a:ln/>
        </p:spPr>
        <p:txBody>
          <a:bodyPr/>
          <a:lstStyle/>
          <a:p>
            <a:endParaRPr lang="en-US" dirty="0"/>
          </a:p>
          <a:p>
            <a:endParaRPr lang="en-US" dirty="0"/>
          </a:p>
        </p:txBody>
      </p:sp>
      <p:sp>
        <p:nvSpPr>
          <p:cNvPr id="74" name="Text 72">
            <a:extLst>
              <a:ext uri="{FF2B5EF4-FFF2-40B4-BE49-F238E27FC236}">
                <a16:creationId xmlns:a16="http://schemas.microsoft.com/office/drawing/2014/main" id="{B0F612B9-0648-9D31-F571-49371518C663}"/>
              </a:ext>
            </a:extLst>
          </p:cNvPr>
          <p:cNvSpPr/>
          <p:nvPr/>
        </p:nvSpPr>
        <p:spPr>
          <a:xfrm>
            <a:off x="1038583" y="5108263"/>
            <a:ext cx="398414"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75" name="Text 73">
            <a:extLst>
              <a:ext uri="{FF2B5EF4-FFF2-40B4-BE49-F238E27FC236}">
                <a16:creationId xmlns:a16="http://schemas.microsoft.com/office/drawing/2014/main" id="{1BC4C5E2-D8E2-0D6F-6E65-BF7161964438}"/>
              </a:ext>
            </a:extLst>
          </p:cNvPr>
          <p:cNvSpPr/>
          <p:nvPr/>
        </p:nvSpPr>
        <p:spPr>
          <a:xfrm>
            <a:off x="2077914" y="5081125"/>
            <a:ext cx="2493625" cy="643881"/>
          </a:xfrm>
          <a:prstGeom prst="rect">
            <a:avLst/>
          </a:prstGeom>
          <a:noFill/>
          <a:ln/>
        </p:spPr>
        <p:txBody>
          <a:bodyPr wrap="squar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Linear Regression</a:t>
            </a:r>
            <a:endParaRPr lang="en-US" dirty="0">
              <a:latin typeface="Times New Roman" panose="02020603050405020304" pitchFamily="18" charset="0"/>
              <a:cs typeface="Times New Roman" panose="02020603050405020304" pitchFamily="18" charset="0"/>
            </a:endParaRPr>
          </a:p>
        </p:txBody>
      </p:sp>
      <p:sp>
        <p:nvSpPr>
          <p:cNvPr id="76" name="Text 74">
            <a:extLst>
              <a:ext uri="{FF2B5EF4-FFF2-40B4-BE49-F238E27FC236}">
                <a16:creationId xmlns:a16="http://schemas.microsoft.com/office/drawing/2014/main" id="{454FC117-ADD3-5BFD-02A2-AF1628475296}"/>
              </a:ext>
            </a:extLst>
          </p:cNvPr>
          <p:cNvSpPr/>
          <p:nvPr/>
        </p:nvSpPr>
        <p:spPr>
          <a:xfrm>
            <a:off x="4986793" y="5094694"/>
            <a:ext cx="1442827"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0.0076</a:t>
            </a:r>
            <a:endParaRPr lang="en-US" dirty="0">
              <a:latin typeface="Times New Roman" panose="02020603050405020304" pitchFamily="18" charset="0"/>
              <a:cs typeface="Times New Roman" panose="02020603050405020304" pitchFamily="18" charset="0"/>
            </a:endParaRPr>
          </a:p>
        </p:txBody>
      </p:sp>
      <p:sp>
        <p:nvSpPr>
          <p:cNvPr id="77" name="Text 75">
            <a:extLst>
              <a:ext uri="{FF2B5EF4-FFF2-40B4-BE49-F238E27FC236}">
                <a16:creationId xmlns:a16="http://schemas.microsoft.com/office/drawing/2014/main" id="{3BB6345B-64AE-7FAE-3D80-720C469BE8AD}"/>
              </a:ext>
            </a:extLst>
          </p:cNvPr>
          <p:cNvSpPr/>
          <p:nvPr/>
        </p:nvSpPr>
        <p:spPr>
          <a:xfrm>
            <a:off x="7007231" y="5121831"/>
            <a:ext cx="168914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0.9385</a:t>
            </a:r>
            <a:endParaRPr lang="en-US" dirty="0">
              <a:latin typeface="Times New Roman" panose="02020603050405020304" pitchFamily="18" charset="0"/>
              <a:cs typeface="Times New Roman" panose="02020603050405020304" pitchFamily="18" charset="0"/>
            </a:endParaRPr>
          </a:p>
        </p:txBody>
      </p:sp>
      <p:sp>
        <p:nvSpPr>
          <p:cNvPr id="78" name="Text 76">
            <a:extLst>
              <a:ext uri="{FF2B5EF4-FFF2-40B4-BE49-F238E27FC236}">
                <a16:creationId xmlns:a16="http://schemas.microsoft.com/office/drawing/2014/main" id="{92F8C4EC-CFDE-6CD4-E302-05B125520628}"/>
              </a:ext>
            </a:extLst>
          </p:cNvPr>
          <p:cNvSpPr/>
          <p:nvPr/>
        </p:nvSpPr>
        <p:spPr>
          <a:xfrm>
            <a:off x="9526881" y="5108263"/>
            <a:ext cx="1879292" cy="321940"/>
          </a:xfrm>
          <a:prstGeom prst="rect">
            <a:avLst/>
          </a:prstGeom>
          <a:noFill/>
          <a:ln/>
        </p:spPr>
        <p:txBody>
          <a:bodyPr wrap="none" lIns="0" tIns="0" rIns="0" bIns="0" rtlCol="0" anchor="t"/>
          <a:lstStyle/>
          <a:p>
            <a:pPr marL="0" indent="0" algn="l">
              <a:lnSpc>
                <a:spcPts val="24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0.13863</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7C8A447-731A-CBF8-EDF6-570DE448FE55}"/>
              </a:ext>
            </a:extLst>
          </p:cNvPr>
          <p:cNvSpPr txBox="1"/>
          <p:nvPr/>
        </p:nvSpPr>
        <p:spPr>
          <a:xfrm>
            <a:off x="803742" y="6031210"/>
            <a:ext cx="10602431" cy="923330"/>
          </a:xfrm>
          <a:prstGeom prst="rect">
            <a:avLst/>
          </a:prstGeom>
          <a:noFill/>
        </p:spPr>
        <p:txBody>
          <a:bodyPr wrap="square" rtlCol="0">
            <a:spAutoFit/>
          </a:bodyPr>
          <a:lstStyle/>
          <a:p>
            <a:r>
              <a:rPr lang="en-US" b="1" dirty="0" err="1">
                <a:solidFill>
                  <a:srgbClr val="272525"/>
                </a:solidFill>
                <a:latin typeface="Times New Roman" panose="02020603050405020304" pitchFamily="18" charset="0"/>
                <a:ea typeface="Inter" pitchFamily="34" charset="-122"/>
                <a:cs typeface="Times New Roman" panose="02020603050405020304" pitchFamily="18" charset="0"/>
              </a:rPr>
              <a:t>Nhận</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b="1" dirty="0" err="1">
                <a:solidFill>
                  <a:srgbClr val="272525"/>
                </a:solidFill>
                <a:latin typeface="Times New Roman" panose="02020603050405020304" pitchFamily="18" charset="0"/>
                <a:ea typeface="Inter" pitchFamily="34" charset="-122"/>
                <a:cs typeface="Times New Roman" panose="02020603050405020304" pitchFamily="18" charset="0"/>
              </a:rPr>
              <a:t>xét</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Gradient Boosting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tốt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nhất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cả</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2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thí</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nghiệm</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SVR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cải</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thiện</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mạnh</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nhất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nhờ</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FE. R² train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giảm</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nhưng</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Kaggle score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tăng</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 Generalization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tốt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err="1">
                <a:solidFill>
                  <a:srgbClr val="272525"/>
                </a:solidFill>
                <a:latin typeface="Times New Roman" panose="02020603050405020304" pitchFamily="18" charset="0"/>
                <a:ea typeface="Inter" pitchFamily="34" charset="-122"/>
                <a:cs typeface="Times New Roman" panose="02020603050405020304" pitchFamily="18" charset="0"/>
              </a:rPr>
              <a:t>hơn</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30877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A5E7-A414-FBEB-A541-1682F9C30D9C}"/>
              </a:ext>
            </a:extLst>
          </p:cNvPr>
          <p:cNvSpPr>
            <a:spLocks noGrp="1"/>
          </p:cNvSpPr>
          <p:nvPr>
            <p:ph type="title"/>
          </p:nvPr>
        </p:nvSpPr>
        <p:spPr>
          <a:xfrm>
            <a:off x="838200" y="365125"/>
            <a:ext cx="10515600" cy="610235"/>
          </a:xfrm>
        </p:spPr>
        <p:txBody>
          <a:bodyPr/>
          <a:lstStyle/>
          <a:p>
            <a:r>
              <a:rPr lang="en-US" sz="3600" b="1" dirty="0">
                <a:latin typeface="Times New Roman" panose="02020603050405020304" pitchFamily="18" charset="0"/>
                <a:cs typeface="Times New Roman" panose="02020603050405020304" pitchFamily="18" charset="0"/>
              </a:rPr>
              <a:t>VI. So </a:t>
            </a:r>
            <a:r>
              <a:rPr lang="en-US" sz="3600" b="1" dirty="0" err="1">
                <a:latin typeface="Times New Roman" panose="02020603050405020304" pitchFamily="18" charset="0"/>
                <a:cs typeface="Times New Roman" panose="02020603050405020304" pitchFamily="18" charset="0"/>
              </a:rPr>
              <a:t>sánh</a:t>
            </a:r>
            <a:r>
              <a:rPr lang="en-US" sz="3600" b="1" dirty="0">
                <a:latin typeface="Times New Roman" panose="02020603050405020304" pitchFamily="18" charset="0"/>
                <a:cs typeface="Times New Roman" panose="02020603050405020304" pitchFamily="18" charset="0"/>
              </a:rPr>
              <a:t> 2 </a:t>
            </a:r>
            <a:r>
              <a:rPr lang="en-US" sz="3600" b="1" dirty="0" err="1">
                <a:latin typeface="Times New Roman" panose="02020603050405020304" pitchFamily="18" charset="0"/>
                <a:cs typeface="Times New Roman" panose="02020603050405020304" pitchFamily="18" charset="0"/>
              </a:rPr>
              <a:t>thí</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nghiệm</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endParaRPr lang="en-US" sz="3600" dirty="0"/>
          </a:p>
        </p:txBody>
      </p:sp>
      <p:sp>
        <p:nvSpPr>
          <p:cNvPr id="44" name="Rectangle 1">
            <a:extLst>
              <a:ext uri="{FF2B5EF4-FFF2-40B4-BE49-F238E27FC236}">
                <a16:creationId xmlns:a16="http://schemas.microsoft.com/office/drawing/2014/main" id="{F58A2EB0-64D2-AB1D-B6D1-894636D61AFD}"/>
              </a:ext>
            </a:extLst>
          </p:cNvPr>
          <p:cNvSpPr>
            <a:spLocks noChangeArrowheads="1"/>
          </p:cNvSpPr>
          <p:nvPr/>
        </p:nvSpPr>
        <p:spPr bwMode="auto">
          <a:xfrm>
            <a:off x="822958" y="918855"/>
            <a:ext cx="35283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Tác</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động</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Feature Engineering</a:t>
            </a:r>
          </a:p>
        </p:txBody>
      </p:sp>
      <p:sp>
        <p:nvSpPr>
          <p:cNvPr id="85" name="Text 1"/>
          <p:cNvSpPr/>
          <p:nvPr/>
        </p:nvSpPr>
        <p:spPr>
          <a:xfrm>
            <a:off x="830580" y="1316006"/>
            <a:ext cx="10838180" cy="362903"/>
          </a:xfrm>
          <a:prstGeom prst="rect">
            <a:avLst/>
          </a:prstGeom>
          <a:noFill/>
          <a:ln/>
        </p:spPr>
        <p:txBody>
          <a:bodyPr wrap="none" lIns="0" tIns="0" rIns="0" bIns="0" rtlCol="0" anchor="t"/>
          <a:lstStyle/>
          <a:p>
            <a:pPr marL="0" indent="0" algn="l">
              <a:lnSpc>
                <a:spcPts val="285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Bảng 3: Cải thiện nhờ Feature Engineering</a:t>
            </a:r>
            <a:endParaRPr lang="en-US" dirty="0">
              <a:latin typeface="Times New Roman" panose="02020603050405020304" pitchFamily="18" charset="0"/>
              <a:cs typeface="Times New Roman" panose="02020603050405020304" pitchFamily="18" charset="0"/>
            </a:endParaRPr>
          </a:p>
        </p:txBody>
      </p:sp>
      <p:sp>
        <p:nvSpPr>
          <p:cNvPr id="86" name="Shape 2"/>
          <p:cNvSpPr/>
          <p:nvPr/>
        </p:nvSpPr>
        <p:spPr>
          <a:xfrm>
            <a:off x="822958" y="1751576"/>
            <a:ext cx="10850859" cy="3915006"/>
          </a:xfrm>
          <a:prstGeom prst="roundRect">
            <a:avLst>
              <a:gd name="adj" fmla="val 2432"/>
            </a:avLst>
          </a:prstGeom>
          <a:noFill/>
          <a:ln w="7620">
            <a:solidFill>
              <a:srgbClr val="000000">
                <a:alpha val="8000"/>
              </a:srgbClr>
            </a:solidFill>
            <a:prstDash val="solid"/>
          </a:ln>
        </p:spPr>
      </p:sp>
      <p:sp>
        <p:nvSpPr>
          <p:cNvPr id="87" name="Shape 3"/>
          <p:cNvSpPr/>
          <p:nvPr/>
        </p:nvSpPr>
        <p:spPr>
          <a:xfrm>
            <a:off x="830579" y="1757403"/>
            <a:ext cx="10838180" cy="649962"/>
          </a:xfrm>
          <a:prstGeom prst="rect">
            <a:avLst/>
          </a:prstGeom>
          <a:solidFill>
            <a:srgbClr val="FFFFFF">
              <a:alpha val="4000"/>
            </a:srgbClr>
          </a:solidFill>
          <a:ln/>
        </p:spPr>
      </p:sp>
      <p:sp>
        <p:nvSpPr>
          <p:cNvPr id="88" name="Text 4"/>
          <p:cNvSpPr/>
          <p:nvPr/>
        </p:nvSpPr>
        <p:spPr>
          <a:xfrm>
            <a:off x="1057749" y="1900953"/>
            <a:ext cx="2328933" cy="362704"/>
          </a:xfrm>
          <a:prstGeom prst="rect">
            <a:avLst/>
          </a:prstGeom>
          <a:noFill/>
          <a:ln/>
        </p:spPr>
        <p:txBody>
          <a:bodyPr wrap="none" lIns="0" tIns="0" rIns="0" bIns="0" rtlCol="0" anchor="t"/>
          <a:lstStyle/>
          <a:p>
            <a:pPr marL="0" indent="0" algn="l">
              <a:lnSpc>
                <a:spcPts val="285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Mô hình</a:t>
            </a:r>
            <a:endParaRPr lang="en-US" dirty="0">
              <a:latin typeface="Times New Roman" panose="02020603050405020304" pitchFamily="18" charset="0"/>
              <a:cs typeface="Times New Roman" panose="02020603050405020304" pitchFamily="18" charset="0"/>
            </a:endParaRPr>
          </a:p>
        </p:txBody>
      </p:sp>
      <p:sp>
        <p:nvSpPr>
          <p:cNvPr id="89" name="Text 5"/>
          <p:cNvSpPr/>
          <p:nvPr/>
        </p:nvSpPr>
        <p:spPr>
          <a:xfrm>
            <a:off x="3476921" y="1900953"/>
            <a:ext cx="1783846" cy="362704"/>
          </a:xfrm>
          <a:prstGeom prst="rect">
            <a:avLst/>
          </a:prstGeom>
          <a:noFill/>
          <a:ln/>
        </p:spPr>
        <p:txBody>
          <a:bodyPr wrap="none" lIns="0" tIns="0" rIns="0" bIns="0" rtlCol="0" anchor="t"/>
          <a:lstStyle/>
          <a:p>
            <a:pPr marL="0" indent="0" algn="l">
              <a:lnSpc>
                <a:spcPts val="285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EXP1 (RMSLE)</a:t>
            </a:r>
            <a:endParaRPr lang="en-US" dirty="0">
              <a:latin typeface="Times New Roman" panose="02020603050405020304" pitchFamily="18" charset="0"/>
              <a:cs typeface="Times New Roman" panose="02020603050405020304" pitchFamily="18" charset="0"/>
            </a:endParaRPr>
          </a:p>
        </p:txBody>
      </p:sp>
      <p:sp>
        <p:nvSpPr>
          <p:cNvPr id="90" name="Text 6"/>
          <p:cNvSpPr/>
          <p:nvPr/>
        </p:nvSpPr>
        <p:spPr>
          <a:xfrm>
            <a:off x="5704640" y="1900953"/>
            <a:ext cx="1783846" cy="362704"/>
          </a:xfrm>
          <a:prstGeom prst="rect">
            <a:avLst/>
          </a:prstGeom>
          <a:noFill/>
          <a:ln/>
        </p:spPr>
        <p:txBody>
          <a:bodyPr wrap="none" lIns="0" tIns="0" rIns="0" bIns="0" rtlCol="0" anchor="t"/>
          <a:lstStyle/>
          <a:p>
            <a:pPr marL="0" indent="0" algn="l">
              <a:lnSpc>
                <a:spcPts val="285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EXP2 (RMSLE)</a:t>
            </a:r>
            <a:endParaRPr lang="en-US" dirty="0">
              <a:latin typeface="Times New Roman" panose="02020603050405020304" pitchFamily="18" charset="0"/>
              <a:cs typeface="Times New Roman" panose="02020603050405020304" pitchFamily="18" charset="0"/>
            </a:endParaRPr>
          </a:p>
        </p:txBody>
      </p:sp>
      <p:sp>
        <p:nvSpPr>
          <p:cNvPr id="91" name="Text 7"/>
          <p:cNvSpPr/>
          <p:nvPr/>
        </p:nvSpPr>
        <p:spPr>
          <a:xfrm>
            <a:off x="7856456" y="1900953"/>
            <a:ext cx="1241927" cy="362704"/>
          </a:xfrm>
          <a:prstGeom prst="rect">
            <a:avLst/>
          </a:prstGeom>
          <a:noFill/>
          <a:ln/>
        </p:spPr>
        <p:txBody>
          <a:bodyPr wrap="none" lIns="0" tIns="0" rIns="0" bIns="0" rtlCol="0" anchor="t"/>
          <a:lstStyle/>
          <a:p>
            <a:pPr marL="0" indent="0" algn="l">
              <a:lnSpc>
                <a:spcPts val="285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Δ RMSLE</a:t>
            </a:r>
            <a:endParaRPr lang="en-US" dirty="0">
              <a:latin typeface="Times New Roman" panose="02020603050405020304" pitchFamily="18" charset="0"/>
              <a:cs typeface="Times New Roman" panose="02020603050405020304" pitchFamily="18" charset="0"/>
            </a:endParaRPr>
          </a:p>
        </p:txBody>
      </p:sp>
      <p:sp>
        <p:nvSpPr>
          <p:cNvPr id="92" name="Text 8"/>
          <p:cNvSpPr/>
          <p:nvPr/>
        </p:nvSpPr>
        <p:spPr>
          <a:xfrm>
            <a:off x="9624058" y="1900953"/>
            <a:ext cx="1787015" cy="362704"/>
          </a:xfrm>
          <a:prstGeom prst="rect">
            <a:avLst/>
          </a:prstGeom>
          <a:noFill/>
          <a:ln/>
        </p:spPr>
        <p:txBody>
          <a:bodyPr wrap="none" lIns="0" tIns="0" rIns="0" bIns="0" rtlCol="0" anchor="t"/>
          <a:lstStyle/>
          <a:p>
            <a:pPr marL="0" indent="0" algn="l">
              <a:lnSpc>
                <a:spcPts val="285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Cải thiện (%)</a:t>
            </a:r>
            <a:endParaRPr lang="en-US" dirty="0">
              <a:latin typeface="Times New Roman" panose="02020603050405020304" pitchFamily="18" charset="0"/>
              <a:cs typeface="Times New Roman" panose="02020603050405020304" pitchFamily="18" charset="0"/>
            </a:endParaRPr>
          </a:p>
        </p:txBody>
      </p:sp>
      <p:sp>
        <p:nvSpPr>
          <p:cNvPr id="93" name="Shape 9"/>
          <p:cNvSpPr/>
          <p:nvPr/>
        </p:nvSpPr>
        <p:spPr>
          <a:xfrm>
            <a:off x="830579" y="2407722"/>
            <a:ext cx="10838180" cy="649962"/>
          </a:xfrm>
          <a:prstGeom prst="rect">
            <a:avLst/>
          </a:prstGeom>
          <a:solidFill>
            <a:srgbClr val="000000">
              <a:alpha val="4000"/>
            </a:srgbClr>
          </a:solidFill>
          <a:ln/>
        </p:spPr>
      </p:sp>
      <p:sp>
        <p:nvSpPr>
          <p:cNvPr id="94" name="Text 10"/>
          <p:cNvSpPr/>
          <p:nvPr/>
        </p:nvSpPr>
        <p:spPr>
          <a:xfrm>
            <a:off x="1057749" y="2551273"/>
            <a:ext cx="2328933"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Gradient Boosting</a:t>
            </a:r>
            <a:endParaRPr lang="en-US" dirty="0">
              <a:latin typeface="Times New Roman" panose="02020603050405020304" pitchFamily="18" charset="0"/>
              <a:cs typeface="Times New Roman" panose="02020603050405020304" pitchFamily="18" charset="0"/>
            </a:endParaRPr>
          </a:p>
        </p:txBody>
      </p:sp>
      <p:sp>
        <p:nvSpPr>
          <p:cNvPr id="95" name="Text 11"/>
          <p:cNvSpPr/>
          <p:nvPr/>
        </p:nvSpPr>
        <p:spPr>
          <a:xfrm>
            <a:off x="3476921" y="2551273"/>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0.13199</a:t>
            </a:r>
            <a:endParaRPr lang="en-US" dirty="0">
              <a:latin typeface="Times New Roman" panose="02020603050405020304" pitchFamily="18" charset="0"/>
              <a:cs typeface="Times New Roman" panose="02020603050405020304" pitchFamily="18" charset="0"/>
            </a:endParaRPr>
          </a:p>
        </p:txBody>
      </p:sp>
      <p:sp>
        <p:nvSpPr>
          <p:cNvPr id="96" name="Text 12"/>
          <p:cNvSpPr/>
          <p:nvPr/>
        </p:nvSpPr>
        <p:spPr>
          <a:xfrm>
            <a:off x="5704640" y="2551273"/>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0.12869</a:t>
            </a:r>
            <a:endParaRPr lang="en-US" dirty="0">
              <a:latin typeface="Times New Roman" panose="02020603050405020304" pitchFamily="18" charset="0"/>
              <a:cs typeface="Times New Roman" panose="02020603050405020304" pitchFamily="18" charset="0"/>
            </a:endParaRPr>
          </a:p>
        </p:txBody>
      </p:sp>
      <p:sp>
        <p:nvSpPr>
          <p:cNvPr id="97" name="Text 13"/>
          <p:cNvSpPr/>
          <p:nvPr/>
        </p:nvSpPr>
        <p:spPr>
          <a:xfrm>
            <a:off x="7856456" y="2551273"/>
            <a:ext cx="1241927"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-0.00330</a:t>
            </a:r>
            <a:endParaRPr lang="en-US" dirty="0">
              <a:latin typeface="Times New Roman" panose="02020603050405020304" pitchFamily="18" charset="0"/>
              <a:cs typeface="Times New Roman" panose="02020603050405020304" pitchFamily="18" charset="0"/>
            </a:endParaRPr>
          </a:p>
        </p:txBody>
      </p:sp>
      <p:sp>
        <p:nvSpPr>
          <p:cNvPr id="98" name="Text 14"/>
          <p:cNvSpPr/>
          <p:nvPr/>
        </p:nvSpPr>
        <p:spPr>
          <a:xfrm>
            <a:off x="9624058" y="2551273"/>
            <a:ext cx="1787015"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+2.5%</a:t>
            </a:r>
            <a:endParaRPr lang="en-US" dirty="0">
              <a:latin typeface="Times New Roman" panose="02020603050405020304" pitchFamily="18" charset="0"/>
              <a:cs typeface="Times New Roman" panose="02020603050405020304" pitchFamily="18" charset="0"/>
            </a:endParaRPr>
          </a:p>
        </p:txBody>
      </p:sp>
      <p:sp>
        <p:nvSpPr>
          <p:cNvPr id="99" name="Shape 15"/>
          <p:cNvSpPr/>
          <p:nvPr/>
        </p:nvSpPr>
        <p:spPr>
          <a:xfrm>
            <a:off x="830579" y="3058041"/>
            <a:ext cx="10838180" cy="649962"/>
          </a:xfrm>
          <a:prstGeom prst="rect">
            <a:avLst/>
          </a:prstGeom>
          <a:solidFill>
            <a:srgbClr val="FFFFFF">
              <a:alpha val="4000"/>
            </a:srgbClr>
          </a:solidFill>
          <a:ln/>
        </p:spPr>
      </p:sp>
      <p:sp>
        <p:nvSpPr>
          <p:cNvPr id="100" name="Text 16"/>
          <p:cNvSpPr/>
          <p:nvPr/>
        </p:nvSpPr>
        <p:spPr>
          <a:xfrm>
            <a:off x="1057749" y="3201592"/>
            <a:ext cx="2328933"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XGBoost</a:t>
            </a:r>
            <a:endParaRPr lang="en-US" dirty="0">
              <a:latin typeface="Times New Roman" panose="02020603050405020304" pitchFamily="18" charset="0"/>
              <a:cs typeface="Times New Roman" panose="02020603050405020304" pitchFamily="18" charset="0"/>
            </a:endParaRPr>
          </a:p>
        </p:txBody>
      </p:sp>
      <p:sp>
        <p:nvSpPr>
          <p:cNvPr id="101" name="Text 17"/>
          <p:cNvSpPr/>
          <p:nvPr/>
        </p:nvSpPr>
        <p:spPr>
          <a:xfrm>
            <a:off x="3476921" y="3201592"/>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0.14004</a:t>
            </a:r>
            <a:endParaRPr lang="en-US" dirty="0">
              <a:latin typeface="Times New Roman" panose="02020603050405020304" pitchFamily="18" charset="0"/>
              <a:cs typeface="Times New Roman" panose="02020603050405020304" pitchFamily="18" charset="0"/>
            </a:endParaRPr>
          </a:p>
        </p:txBody>
      </p:sp>
      <p:sp>
        <p:nvSpPr>
          <p:cNvPr id="102" name="Text 18"/>
          <p:cNvSpPr/>
          <p:nvPr/>
        </p:nvSpPr>
        <p:spPr>
          <a:xfrm>
            <a:off x="5704640" y="3201592"/>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0.13084</a:t>
            </a:r>
            <a:endParaRPr lang="en-US" dirty="0">
              <a:latin typeface="Times New Roman" panose="02020603050405020304" pitchFamily="18" charset="0"/>
              <a:cs typeface="Times New Roman" panose="02020603050405020304" pitchFamily="18" charset="0"/>
            </a:endParaRPr>
          </a:p>
        </p:txBody>
      </p:sp>
      <p:sp>
        <p:nvSpPr>
          <p:cNvPr id="103" name="Text 19"/>
          <p:cNvSpPr/>
          <p:nvPr/>
        </p:nvSpPr>
        <p:spPr>
          <a:xfrm>
            <a:off x="7856456" y="3201592"/>
            <a:ext cx="1241927"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-0.00920</a:t>
            </a:r>
            <a:endParaRPr lang="en-US" dirty="0">
              <a:latin typeface="Times New Roman" panose="02020603050405020304" pitchFamily="18" charset="0"/>
              <a:cs typeface="Times New Roman" panose="02020603050405020304" pitchFamily="18" charset="0"/>
            </a:endParaRPr>
          </a:p>
        </p:txBody>
      </p:sp>
      <p:sp>
        <p:nvSpPr>
          <p:cNvPr id="104" name="Text 20"/>
          <p:cNvSpPr/>
          <p:nvPr/>
        </p:nvSpPr>
        <p:spPr>
          <a:xfrm>
            <a:off x="9624058" y="3201592"/>
            <a:ext cx="1787015"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+6.6%</a:t>
            </a:r>
            <a:endParaRPr lang="en-US" dirty="0">
              <a:latin typeface="Times New Roman" panose="02020603050405020304" pitchFamily="18" charset="0"/>
              <a:cs typeface="Times New Roman" panose="02020603050405020304" pitchFamily="18" charset="0"/>
            </a:endParaRPr>
          </a:p>
        </p:txBody>
      </p:sp>
      <p:sp>
        <p:nvSpPr>
          <p:cNvPr id="105" name="Shape 21"/>
          <p:cNvSpPr/>
          <p:nvPr/>
        </p:nvSpPr>
        <p:spPr>
          <a:xfrm>
            <a:off x="830579" y="3708361"/>
            <a:ext cx="10838180" cy="649962"/>
          </a:xfrm>
          <a:prstGeom prst="rect">
            <a:avLst/>
          </a:prstGeom>
          <a:solidFill>
            <a:srgbClr val="000000">
              <a:alpha val="4000"/>
            </a:srgbClr>
          </a:solidFill>
          <a:ln/>
        </p:spPr>
      </p:sp>
      <p:sp>
        <p:nvSpPr>
          <p:cNvPr id="106" name="Text 22"/>
          <p:cNvSpPr/>
          <p:nvPr/>
        </p:nvSpPr>
        <p:spPr>
          <a:xfrm>
            <a:off x="1057749" y="3851911"/>
            <a:ext cx="2328933"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Support Vector</a:t>
            </a:r>
            <a:endParaRPr lang="en-US" dirty="0">
              <a:latin typeface="Times New Roman" panose="02020603050405020304" pitchFamily="18" charset="0"/>
              <a:cs typeface="Times New Roman" panose="02020603050405020304" pitchFamily="18" charset="0"/>
            </a:endParaRPr>
          </a:p>
        </p:txBody>
      </p:sp>
      <p:sp>
        <p:nvSpPr>
          <p:cNvPr id="107" name="Text 23"/>
          <p:cNvSpPr/>
          <p:nvPr/>
        </p:nvSpPr>
        <p:spPr>
          <a:xfrm>
            <a:off x="3476921" y="3851911"/>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0.16258</a:t>
            </a:r>
            <a:endParaRPr lang="en-US" dirty="0">
              <a:latin typeface="Times New Roman" panose="02020603050405020304" pitchFamily="18" charset="0"/>
              <a:cs typeface="Times New Roman" panose="02020603050405020304" pitchFamily="18" charset="0"/>
            </a:endParaRPr>
          </a:p>
        </p:txBody>
      </p:sp>
      <p:sp>
        <p:nvSpPr>
          <p:cNvPr id="108" name="Text 24"/>
          <p:cNvSpPr/>
          <p:nvPr/>
        </p:nvSpPr>
        <p:spPr>
          <a:xfrm>
            <a:off x="5704640" y="3851911"/>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0.13018</a:t>
            </a:r>
            <a:endParaRPr lang="en-US" dirty="0">
              <a:latin typeface="Times New Roman" panose="02020603050405020304" pitchFamily="18" charset="0"/>
              <a:cs typeface="Times New Roman" panose="02020603050405020304" pitchFamily="18" charset="0"/>
            </a:endParaRPr>
          </a:p>
        </p:txBody>
      </p:sp>
      <p:sp>
        <p:nvSpPr>
          <p:cNvPr id="109" name="Text 25"/>
          <p:cNvSpPr/>
          <p:nvPr/>
        </p:nvSpPr>
        <p:spPr>
          <a:xfrm>
            <a:off x="7856456" y="3851911"/>
            <a:ext cx="1241927"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-0.03240</a:t>
            </a:r>
            <a:endParaRPr lang="en-US" dirty="0">
              <a:latin typeface="Times New Roman" panose="02020603050405020304" pitchFamily="18" charset="0"/>
              <a:cs typeface="Times New Roman" panose="02020603050405020304" pitchFamily="18" charset="0"/>
            </a:endParaRPr>
          </a:p>
        </p:txBody>
      </p:sp>
      <p:sp>
        <p:nvSpPr>
          <p:cNvPr id="110" name="Text 26"/>
          <p:cNvSpPr/>
          <p:nvPr/>
        </p:nvSpPr>
        <p:spPr>
          <a:xfrm>
            <a:off x="9624058" y="3851911"/>
            <a:ext cx="1787015"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+19.9% </a:t>
            </a: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11" name="Shape 27"/>
          <p:cNvSpPr/>
          <p:nvPr/>
        </p:nvSpPr>
        <p:spPr>
          <a:xfrm>
            <a:off x="830579" y="4358680"/>
            <a:ext cx="10838180" cy="649962"/>
          </a:xfrm>
          <a:prstGeom prst="rect">
            <a:avLst/>
          </a:prstGeom>
          <a:solidFill>
            <a:srgbClr val="FFFFFF">
              <a:alpha val="4000"/>
            </a:srgbClr>
          </a:solidFill>
          <a:ln/>
        </p:spPr>
      </p:sp>
      <p:sp>
        <p:nvSpPr>
          <p:cNvPr id="112" name="Text 28"/>
          <p:cNvSpPr/>
          <p:nvPr/>
        </p:nvSpPr>
        <p:spPr>
          <a:xfrm>
            <a:off x="1057749" y="4502231"/>
            <a:ext cx="2328933"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Random Forest</a:t>
            </a:r>
            <a:endParaRPr lang="en-US" dirty="0">
              <a:latin typeface="Times New Roman" panose="02020603050405020304" pitchFamily="18" charset="0"/>
              <a:cs typeface="Times New Roman" panose="02020603050405020304" pitchFamily="18" charset="0"/>
            </a:endParaRPr>
          </a:p>
        </p:txBody>
      </p:sp>
      <p:sp>
        <p:nvSpPr>
          <p:cNvPr id="113" name="Text 29"/>
          <p:cNvSpPr/>
          <p:nvPr/>
        </p:nvSpPr>
        <p:spPr>
          <a:xfrm>
            <a:off x="3476921" y="4502231"/>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0.14321</a:t>
            </a:r>
            <a:endParaRPr lang="en-US" dirty="0">
              <a:latin typeface="Times New Roman" panose="02020603050405020304" pitchFamily="18" charset="0"/>
              <a:cs typeface="Times New Roman" panose="02020603050405020304" pitchFamily="18" charset="0"/>
            </a:endParaRPr>
          </a:p>
        </p:txBody>
      </p:sp>
      <p:sp>
        <p:nvSpPr>
          <p:cNvPr id="114" name="Text 30"/>
          <p:cNvSpPr/>
          <p:nvPr/>
        </p:nvSpPr>
        <p:spPr>
          <a:xfrm>
            <a:off x="5704640" y="4502231"/>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0.13857</a:t>
            </a:r>
            <a:endParaRPr lang="en-US" dirty="0">
              <a:latin typeface="Times New Roman" panose="02020603050405020304" pitchFamily="18" charset="0"/>
              <a:cs typeface="Times New Roman" panose="02020603050405020304" pitchFamily="18" charset="0"/>
            </a:endParaRPr>
          </a:p>
        </p:txBody>
      </p:sp>
      <p:sp>
        <p:nvSpPr>
          <p:cNvPr id="115" name="Text 31"/>
          <p:cNvSpPr/>
          <p:nvPr/>
        </p:nvSpPr>
        <p:spPr>
          <a:xfrm>
            <a:off x="7856456" y="4502231"/>
            <a:ext cx="1241927"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-0.00464</a:t>
            </a:r>
            <a:endParaRPr lang="en-US" dirty="0">
              <a:latin typeface="Times New Roman" panose="02020603050405020304" pitchFamily="18" charset="0"/>
              <a:cs typeface="Times New Roman" panose="02020603050405020304" pitchFamily="18" charset="0"/>
            </a:endParaRPr>
          </a:p>
        </p:txBody>
      </p:sp>
      <p:sp>
        <p:nvSpPr>
          <p:cNvPr id="116" name="Text 32"/>
          <p:cNvSpPr/>
          <p:nvPr/>
        </p:nvSpPr>
        <p:spPr>
          <a:xfrm>
            <a:off x="9624058" y="4502231"/>
            <a:ext cx="1787015"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+3.2%</a:t>
            </a:r>
            <a:endParaRPr lang="en-US" dirty="0">
              <a:latin typeface="Times New Roman" panose="02020603050405020304" pitchFamily="18" charset="0"/>
              <a:cs typeface="Times New Roman" panose="02020603050405020304" pitchFamily="18" charset="0"/>
            </a:endParaRPr>
          </a:p>
        </p:txBody>
      </p:sp>
      <p:sp>
        <p:nvSpPr>
          <p:cNvPr id="117" name="Shape 33"/>
          <p:cNvSpPr/>
          <p:nvPr/>
        </p:nvSpPr>
        <p:spPr>
          <a:xfrm>
            <a:off x="830579" y="5009000"/>
            <a:ext cx="10838180" cy="649962"/>
          </a:xfrm>
          <a:prstGeom prst="rect">
            <a:avLst/>
          </a:prstGeom>
          <a:solidFill>
            <a:srgbClr val="000000">
              <a:alpha val="4000"/>
            </a:srgbClr>
          </a:solidFill>
          <a:ln/>
        </p:spPr>
      </p:sp>
      <p:sp>
        <p:nvSpPr>
          <p:cNvPr id="118" name="Text 34"/>
          <p:cNvSpPr/>
          <p:nvPr/>
        </p:nvSpPr>
        <p:spPr>
          <a:xfrm>
            <a:off x="1057749" y="5152550"/>
            <a:ext cx="2328933"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Linear Regression</a:t>
            </a:r>
            <a:endParaRPr lang="en-US" dirty="0">
              <a:latin typeface="Times New Roman" panose="02020603050405020304" pitchFamily="18" charset="0"/>
              <a:cs typeface="Times New Roman" panose="02020603050405020304" pitchFamily="18" charset="0"/>
            </a:endParaRPr>
          </a:p>
        </p:txBody>
      </p:sp>
      <p:sp>
        <p:nvSpPr>
          <p:cNvPr id="119" name="Text 35"/>
          <p:cNvSpPr/>
          <p:nvPr/>
        </p:nvSpPr>
        <p:spPr>
          <a:xfrm>
            <a:off x="3476921" y="5152550"/>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0.13925</a:t>
            </a:r>
            <a:endParaRPr lang="en-US" dirty="0">
              <a:latin typeface="Times New Roman" panose="02020603050405020304" pitchFamily="18" charset="0"/>
              <a:cs typeface="Times New Roman" panose="02020603050405020304" pitchFamily="18" charset="0"/>
            </a:endParaRPr>
          </a:p>
        </p:txBody>
      </p:sp>
      <p:sp>
        <p:nvSpPr>
          <p:cNvPr id="120" name="Text 36"/>
          <p:cNvSpPr/>
          <p:nvPr/>
        </p:nvSpPr>
        <p:spPr>
          <a:xfrm>
            <a:off x="5704640" y="5152550"/>
            <a:ext cx="1783846"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0.13863</a:t>
            </a:r>
            <a:endParaRPr lang="en-US" dirty="0">
              <a:latin typeface="Times New Roman" panose="02020603050405020304" pitchFamily="18" charset="0"/>
              <a:cs typeface="Times New Roman" panose="02020603050405020304" pitchFamily="18" charset="0"/>
            </a:endParaRPr>
          </a:p>
        </p:txBody>
      </p:sp>
      <p:sp>
        <p:nvSpPr>
          <p:cNvPr id="121" name="Text 37"/>
          <p:cNvSpPr/>
          <p:nvPr/>
        </p:nvSpPr>
        <p:spPr>
          <a:xfrm>
            <a:off x="7856456" y="5152550"/>
            <a:ext cx="1241927"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-0.00062</a:t>
            </a:r>
            <a:endParaRPr lang="en-US" dirty="0">
              <a:latin typeface="Times New Roman" panose="02020603050405020304" pitchFamily="18" charset="0"/>
              <a:cs typeface="Times New Roman" panose="02020603050405020304" pitchFamily="18" charset="0"/>
            </a:endParaRPr>
          </a:p>
        </p:txBody>
      </p:sp>
      <p:sp>
        <p:nvSpPr>
          <p:cNvPr id="122" name="Text 38"/>
          <p:cNvSpPr/>
          <p:nvPr/>
        </p:nvSpPr>
        <p:spPr>
          <a:xfrm>
            <a:off x="9624058" y="5152550"/>
            <a:ext cx="1787015" cy="362704"/>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+0.4%</a:t>
            </a:r>
            <a:endParaRPr lang="en-US" dirty="0">
              <a:latin typeface="Times New Roman" panose="02020603050405020304" pitchFamily="18" charset="0"/>
              <a:cs typeface="Times New Roman" panose="02020603050405020304" pitchFamily="18" charset="0"/>
            </a:endParaRPr>
          </a:p>
        </p:txBody>
      </p:sp>
      <p:sp>
        <p:nvSpPr>
          <p:cNvPr id="123" name="Text 39"/>
          <p:cNvSpPr/>
          <p:nvPr/>
        </p:nvSpPr>
        <p:spPr>
          <a:xfrm>
            <a:off x="830580" y="5802512"/>
            <a:ext cx="10850860" cy="725805"/>
          </a:xfrm>
          <a:prstGeom prst="rect">
            <a:avLst/>
          </a:prstGeom>
          <a:noFill/>
          <a:ln/>
        </p:spPr>
        <p:txBody>
          <a:bodyPr wrap="square" lIns="0" tIns="0" rIns="0" bIns="0" rtlCol="0" anchor="t"/>
          <a:lstStyle/>
          <a:p>
            <a:pPr marL="0" indent="0" algn="l">
              <a:lnSpc>
                <a:spcPts val="285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Key Findings:</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TẤT CẢ models đều cải thiện. </a:t>
            </a: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SVR hưởng lợi nhiều nhất (+19.9%). </a:t>
            </a: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XGBoost cải thiện đáng kể (+6.6%). </a:t>
            </a: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Linear Regression cải thiện ít nhất (+0.4%)</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377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7DCD-5F92-18E7-98F7-1EC936B7BDB1}"/>
              </a:ext>
            </a:extLst>
          </p:cNvPr>
          <p:cNvSpPr>
            <a:spLocks noGrp="1"/>
          </p:cNvSpPr>
          <p:nvPr>
            <p:ph type="title"/>
          </p:nvPr>
        </p:nvSpPr>
        <p:spPr>
          <a:xfrm>
            <a:off x="801410" y="357982"/>
            <a:ext cx="10515600" cy="620395"/>
          </a:xfrm>
        </p:spPr>
        <p:txBody>
          <a:bodyPr/>
          <a:lstStyle/>
          <a:p>
            <a:r>
              <a:rPr lang="en-US" sz="3600" b="1" dirty="0">
                <a:latin typeface="Times New Roman" panose="02020603050405020304" pitchFamily="18" charset="0"/>
                <a:cs typeface="Times New Roman" panose="02020603050405020304" pitchFamily="18" charset="0"/>
              </a:rPr>
              <a:t>VI. So </a:t>
            </a:r>
            <a:r>
              <a:rPr lang="en-US" sz="3600" b="1" dirty="0" err="1">
                <a:latin typeface="Times New Roman" panose="02020603050405020304" pitchFamily="18" charset="0"/>
                <a:cs typeface="Times New Roman" panose="02020603050405020304" pitchFamily="18" charset="0"/>
              </a:rPr>
              <a:t>sánh</a:t>
            </a:r>
            <a:r>
              <a:rPr lang="en-US" sz="3600" b="1" dirty="0">
                <a:latin typeface="Times New Roman" panose="02020603050405020304" pitchFamily="18" charset="0"/>
                <a:cs typeface="Times New Roman" panose="02020603050405020304" pitchFamily="18" charset="0"/>
              </a:rPr>
              <a:t> 2 </a:t>
            </a:r>
            <a:r>
              <a:rPr lang="en-US" sz="3600" b="1" dirty="0" err="1">
                <a:latin typeface="Times New Roman" panose="02020603050405020304" pitchFamily="18" charset="0"/>
                <a:cs typeface="Times New Roman" panose="02020603050405020304" pitchFamily="18" charset="0"/>
              </a:rPr>
              <a:t>thí</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nghiệm</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endParaRPr lang="en-US" sz="3600" dirty="0"/>
          </a:p>
        </p:txBody>
      </p:sp>
      <p:sp>
        <p:nvSpPr>
          <p:cNvPr id="3" name="Text 0"/>
          <p:cNvSpPr/>
          <p:nvPr/>
        </p:nvSpPr>
        <p:spPr>
          <a:xfrm>
            <a:off x="793790" y="818436"/>
            <a:ext cx="5568196" cy="496133"/>
          </a:xfrm>
          <a:prstGeom prst="rect">
            <a:avLst/>
          </a:prstGeom>
          <a:noFill/>
          <a:ln/>
        </p:spPr>
        <p:txBody>
          <a:bodyPr wrap="none" lIns="0" tIns="0" rIns="0" bIns="0" rtlCol="0" anchor="t"/>
          <a:lstStyle/>
          <a:p>
            <a:pPr marL="0" indent="0" algn="l">
              <a:lnSpc>
                <a:spcPts val="3900"/>
              </a:lnSpc>
              <a:buNone/>
            </a:pPr>
            <a:r>
              <a:rPr lang="en-US" sz="2000" b="1" dirty="0">
                <a:solidFill>
                  <a:srgbClr val="000000"/>
                </a:solidFill>
                <a:latin typeface="Times New Roman" panose="02020603050405020304" pitchFamily="18" charset="0"/>
                <a:ea typeface="Inter Bold" pitchFamily="34" charset="-122"/>
                <a:cs typeface="Times New Roman" panose="02020603050405020304" pitchFamily="18" charset="0"/>
              </a:rPr>
              <a:t>Feature Importance Analysis</a:t>
            </a:r>
            <a:endParaRPr lang="en-US" sz="2000" dirty="0">
              <a:latin typeface="Times New Roman" panose="02020603050405020304" pitchFamily="18" charset="0"/>
              <a:cs typeface="Times New Roman" panose="02020603050405020304" pitchFamily="18" charset="0"/>
            </a:endParaRPr>
          </a:p>
        </p:txBody>
      </p:sp>
      <p:sp>
        <p:nvSpPr>
          <p:cNvPr id="4" name="Text 1"/>
          <p:cNvSpPr/>
          <p:nvPr/>
        </p:nvSpPr>
        <p:spPr>
          <a:xfrm>
            <a:off x="786171" y="1314569"/>
            <a:ext cx="10887670" cy="229692"/>
          </a:xfrm>
          <a:prstGeom prst="rect">
            <a:avLst/>
          </a:prstGeom>
          <a:noFill/>
          <a:ln/>
        </p:spPr>
        <p:txBody>
          <a:bodyPr wrap="none" lIns="0" tIns="0" rIns="0" bIns="0" rtlCol="0" anchor="t"/>
          <a:lstStyle/>
          <a:p>
            <a:pPr marL="0" indent="0" algn="l">
              <a:lnSpc>
                <a:spcPts val="20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Bảng Top 10 Feature Importance (Gradient Boosting - EXP2)</a:t>
            </a:r>
            <a:endParaRPr lang="en-US" dirty="0">
              <a:latin typeface="Times New Roman" panose="02020603050405020304" pitchFamily="18" charset="0"/>
              <a:cs typeface="Times New Roman" panose="02020603050405020304" pitchFamily="18" charset="0"/>
            </a:endParaRPr>
          </a:p>
        </p:txBody>
      </p:sp>
      <p:sp>
        <p:nvSpPr>
          <p:cNvPr id="5" name="Shape 2"/>
          <p:cNvSpPr/>
          <p:nvPr/>
        </p:nvSpPr>
        <p:spPr>
          <a:xfrm>
            <a:off x="702351" y="2116972"/>
            <a:ext cx="10887670" cy="4620755"/>
          </a:xfrm>
          <a:prstGeom prst="roundRect">
            <a:avLst>
              <a:gd name="adj" fmla="val 1305"/>
            </a:avLst>
          </a:prstGeom>
          <a:noFill/>
          <a:ln w="7620">
            <a:solidFill>
              <a:srgbClr val="000000">
                <a:alpha val="8000"/>
              </a:srgbClr>
            </a:solidFill>
            <a:prstDash val="solid"/>
          </a:ln>
        </p:spPr>
      </p:sp>
      <p:sp>
        <p:nvSpPr>
          <p:cNvPr id="6" name="Shape 3"/>
          <p:cNvSpPr/>
          <p:nvPr/>
        </p:nvSpPr>
        <p:spPr>
          <a:xfrm>
            <a:off x="709971" y="1678128"/>
            <a:ext cx="10874948" cy="415685"/>
          </a:xfrm>
          <a:prstGeom prst="rect">
            <a:avLst/>
          </a:prstGeom>
          <a:solidFill>
            <a:srgbClr val="FFFFFF">
              <a:alpha val="4000"/>
            </a:srgbClr>
          </a:solidFill>
          <a:ln/>
        </p:spPr>
      </p:sp>
      <p:sp>
        <p:nvSpPr>
          <p:cNvPr id="7" name="Text 4"/>
          <p:cNvSpPr/>
          <p:nvPr/>
        </p:nvSpPr>
        <p:spPr>
          <a:xfrm>
            <a:off x="868918" y="1761251"/>
            <a:ext cx="819264" cy="229692"/>
          </a:xfrm>
          <a:prstGeom prst="rect">
            <a:avLst/>
          </a:prstGeom>
          <a:noFill/>
          <a:ln/>
        </p:spPr>
        <p:txBody>
          <a:bodyPr wrap="none" lIns="0" tIns="0" rIns="0" bIns="0" rtlCol="0" anchor="t"/>
          <a:lstStyle/>
          <a:p>
            <a:pPr marL="0" indent="0" algn="l">
              <a:lnSpc>
                <a:spcPts val="20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Rank</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2687360" y="1761251"/>
            <a:ext cx="2991113" cy="229692"/>
          </a:xfrm>
          <a:prstGeom prst="rect">
            <a:avLst/>
          </a:prstGeom>
          <a:noFill/>
          <a:ln/>
        </p:spPr>
        <p:txBody>
          <a:bodyPr wrap="none" lIns="0" tIns="0" rIns="0" bIns="0" rtlCol="0" anchor="t"/>
          <a:lstStyle/>
          <a:p>
            <a:pPr marL="0" indent="0" algn="l">
              <a:lnSpc>
                <a:spcPts val="20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Feature</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5580698" y="1761251"/>
            <a:ext cx="2991113" cy="229692"/>
          </a:xfrm>
          <a:prstGeom prst="rect">
            <a:avLst/>
          </a:prstGeom>
          <a:noFill/>
          <a:ln/>
        </p:spPr>
        <p:txBody>
          <a:bodyPr wrap="none" lIns="0" tIns="0" rIns="0" bIns="0" rtlCol="0" anchor="t"/>
          <a:lstStyle/>
          <a:p>
            <a:pPr marL="0" indent="0" algn="l">
              <a:lnSpc>
                <a:spcPts val="20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Importance</a:t>
            </a:r>
            <a:endParaRPr lang="en-US" dirty="0">
              <a:latin typeface="Times New Roman" panose="02020603050405020304" pitchFamily="18" charset="0"/>
              <a:cs typeface="Times New Roman" panose="02020603050405020304" pitchFamily="18" charset="0"/>
            </a:endParaRPr>
          </a:p>
        </p:txBody>
      </p:sp>
      <p:sp>
        <p:nvSpPr>
          <p:cNvPr id="10" name="Text 7"/>
          <p:cNvSpPr/>
          <p:nvPr/>
        </p:nvSpPr>
        <p:spPr>
          <a:xfrm>
            <a:off x="8986004" y="1714072"/>
            <a:ext cx="2479145" cy="276871"/>
          </a:xfrm>
          <a:prstGeom prst="rect">
            <a:avLst/>
          </a:prstGeom>
          <a:noFill/>
          <a:ln/>
        </p:spPr>
        <p:txBody>
          <a:bodyPr wrap="none" lIns="0" tIns="0" rIns="0" bIns="0" rtlCol="0" anchor="t"/>
          <a:lstStyle/>
          <a:p>
            <a:pPr marL="0" indent="0" algn="l">
              <a:lnSpc>
                <a:spcPts val="2000"/>
              </a:lnSpc>
              <a:buNone/>
            </a:pPr>
            <a:r>
              <a:rPr lang="en-US" b="1" dirty="0">
                <a:solidFill>
                  <a:srgbClr val="272525"/>
                </a:solidFill>
                <a:latin typeface="Times New Roman" panose="02020603050405020304" pitchFamily="18" charset="0"/>
                <a:ea typeface="Inter" pitchFamily="34" charset="-122"/>
                <a:cs typeface="Times New Roman" panose="02020603050405020304" pitchFamily="18" charset="0"/>
              </a:rPr>
              <a:t>Loại</a:t>
            </a:r>
            <a:endParaRPr lang="en-US" dirty="0">
              <a:latin typeface="Times New Roman" panose="02020603050405020304" pitchFamily="18" charset="0"/>
              <a:cs typeface="Times New Roman" panose="02020603050405020304" pitchFamily="18" charset="0"/>
            </a:endParaRPr>
          </a:p>
        </p:txBody>
      </p:sp>
      <p:sp>
        <p:nvSpPr>
          <p:cNvPr id="11" name="Shape 8"/>
          <p:cNvSpPr/>
          <p:nvPr/>
        </p:nvSpPr>
        <p:spPr>
          <a:xfrm>
            <a:off x="709971" y="2138679"/>
            <a:ext cx="10874948" cy="422573"/>
          </a:xfrm>
          <a:prstGeom prst="rect">
            <a:avLst/>
          </a:prstGeom>
          <a:solidFill>
            <a:srgbClr val="000000">
              <a:alpha val="4000"/>
            </a:srgbClr>
          </a:solidFill>
          <a:ln/>
        </p:spPr>
      </p:sp>
      <p:sp>
        <p:nvSpPr>
          <p:cNvPr id="12" name="Text 9"/>
          <p:cNvSpPr/>
          <p:nvPr/>
        </p:nvSpPr>
        <p:spPr>
          <a:xfrm>
            <a:off x="868918" y="2221070"/>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13" name="Text 10"/>
          <p:cNvSpPr/>
          <p:nvPr/>
        </p:nvSpPr>
        <p:spPr>
          <a:xfrm>
            <a:off x="2687360" y="2221070"/>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totalarea</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5580698" y="2221070"/>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28.47%</a:t>
            </a:r>
            <a:endParaRPr lang="en-US" dirty="0">
              <a:latin typeface="Times New Roman" panose="02020603050405020304" pitchFamily="18" charset="0"/>
              <a:cs typeface="Times New Roman" panose="02020603050405020304" pitchFamily="18" charset="0"/>
            </a:endParaRPr>
          </a:p>
        </p:txBody>
      </p:sp>
      <p:sp>
        <p:nvSpPr>
          <p:cNvPr id="15" name="Text 12"/>
          <p:cNvSpPr/>
          <p:nvPr/>
        </p:nvSpPr>
        <p:spPr>
          <a:xfrm>
            <a:off x="8986004" y="2173207"/>
            <a:ext cx="2479145" cy="285175"/>
          </a:xfrm>
          <a:prstGeom prst="rect">
            <a:avLst/>
          </a:prstGeom>
          <a:noFill/>
          <a:ln/>
        </p:spPr>
        <p:txBody>
          <a:bodyPr wrap="none" lIns="0" tIns="0" rIns="0" bIns="0" rtlCol="0" anchor="t"/>
          <a:lstStyle/>
          <a:p>
            <a:pPr marL="0" indent="0" algn="l">
              <a:lnSpc>
                <a:spcPts val="20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Engineered</a:t>
            </a:r>
            <a:endParaRPr lang="en-US" dirty="0">
              <a:latin typeface="Times New Roman" panose="02020603050405020304" pitchFamily="18" charset="0"/>
              <a:cs typeface="Times New Roman" panose="02020603050405020304" pitchFamily="18" charset="0"/>
            </a:endParaRPr>
          </a:p>
        </p:txBody>
      </p:sp>
      <p:sp>
        <p:nvSpPr>
          <p:cNvPr id="16" name="Shape 13"/>
          <p:cNvSpPr/>
          <p:nvPr/>
        </p:nvSpPr>
        <p:spPr>
          <a:xfrm>
            <a:off x="709971" y="2605387"/>
            <a:ext cx="10874948" cy="415685"/>
          </a:xfrm>
          <a:prstGeom prst="rect">
            <a:avLst/>
          </a:prstGeom>
          <a:solidFill>
            <a:srgbClr val="FFFFFF">
              <a:alpha val="4000"/>
            </a:srgbClr>
          </a:solidFill>
          <a:ln/>
        </p:spPr>
      </p:sp>
      <p:sp>
        <p:nvSpPr>
          <p:cNvPr id="17" name="Text 14"/>
          <p:cNvSpPr/>
          <p:nvPr/>
        </p:nvSpPr>
        <p:spPr>
          <a:xfrm>
            <a:off x="868918" y="2688510"/>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8" name="Text 15"/>
          <p:cNvSpPr/>
          <p:nvPr/>
        </p:nvSpPr>
        <p:spPr>
          <a:xfrm>
            <a:off x="2687360" y="2688510"/>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OverallQual</a:t>
            </a:r>
            <a:endParaRPr lang="en-US" dirty="0">
              <a:latin typeface="Times New Roman" panose="02020603050405020304" pitchFamily="18" charset="0"/>
              <a:cs typeface="Times New Roman" panose="02020603050405020304" pitchFamily="18" charset="0"/>
            </a:endParaRPr>
          </a:p>
        </p:txBody>
      </p:sp>
      <p:sp>
        <p:nvSpPr>
          <p:cNvPr id="19" name="Text 16"/>
          <p:cNvSpPr/>
          <p:nvPr/>
        </p:nvSpPr>
        <p:spPr>
          <a:xfrm>
            <a:off x="5580698" y="2688510"/>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19.23%</a:t>
            </a:r>
            <a:endParaRPr lang="en-US" dirty="0">
              <a:latin typeface="Times New Roman" panose="02020603050405020304" pitchFamily="18" charset="0"/>
              <a:cs typeface="Times New Roman" panose="02020603050405020304" pitchFamily="18" charset="0"/>
            </a:endParaRPr>
          </a:p>
        </p:txBody>
      </p:sp>
      <p:sp>
        <p:nvSpPr>
          <p:cNvPr id="20" name="Text 17"/>
          <p:cNvSpPr/>
          <p:nvPr/>
        </p:nvSpPr>
        <p:spPr>
          <a:xfrm>
            <a:off x="8986004" y="2641331"/>
            <a:ext cx="2479145" cy="276871"/>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Original</a:t>
            </a:r>
            <a:endParaRPr lang="en-US" dirty="0">
              <a:latin typeface="Times New Roman" panose="02020603050405020304" pitchFamily="18" charset="0"/>
              <a:cs typeface="Times New Roman" panose="02020603050405020304" pitchFamily="18" charset="0"/>
            </a:endParaRPr>
          </a:p>
        </p:txBody>
      </p:sp>
      <p:sp>
        <p:nvSpPr>
          <p:cNvPr id="21" name="Shape 18"/>
          <p:cNvSpPr/>
          <p:nvPr/>
        </p:nvSpPr>
        <p:spPr>
          <a:xfrm>
            <a:off x="709971" y="3065938"/>
            <a:ext cx="10874948" cy="422573"/>
          </a:xfrm>
          <a:prstGeom prst="rect">
            <a:avLst/>
          </a:prstGeom>
          <a:solidFill>
            <a:srgbClr val="000000">
              <a:alpha val="4000"/>
            </a:srgbClr>
          </a:solidFill>
          <a:ln/>
        </p:spPr>
      </p:sp>
      <p:sp>
        <p:nvSpPr>
          <p:cNvPr id="22" name="Text 19"/>
          <p:cNvSpPr/>
          <p:nvPr/>
        </p:nvSpPr>
        <p:spPr>
          <a:xfrm>
            <a:off x="868918" y="3148329"/>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23" name="Text 20"/>
          <p:cNvSpPr/>
          <p:nvPr/>
        </p:nvSpPr>
        <p:spPr>
          <a:xfrm>
            <a:off x="2687360" y="3148329"/>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totalsf</a:t>
            </a:r>
            <a:endParaRPr lang="en-US" dirty="0">
              <a:latin typeface="Times New Roman" panose="02020603050405020304" pitchFamily="18" charset="0"/>
              <a:cs typeface="Times New Roman" panose="02020603050405020304" pitchFamily="18" charset="0"/>
            </a:endParaRPr>
          </a:p>
        </p:txBody>
      </p:sp>
      <p:sp>
        <p:nvSpPr>
          <p:cNvPr id="24" name="Text 21"/>
          <p:cNvSpPr/>
          <p:nvPr/>
        </p:nvSpPr>
        <p:spPr>
          <a:xfrm>
            <a:off x="5580698" y="3148329"/>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14.56%</a:t>
            </a:r>
            <a:endParaRPr lang="en-US" dirty="0">
              <a:latin typeface="Times New Roman" panose="02020603050405020304" pitchFamily="18" charset="0"/>
              <a:cs typeface="Times New Roman" panose="02020603050405020304" pitchFamily="18" charset="0"/>
            </a:endParaRPr>
          </a:p>
        </p:txBody>
      </p:sp>
      <p:sp>
        <p:nvSpPr>
          <p:cNvPr id="25" name="Text 22"/>
          <p:cNvSpPr/>
          <p:nvPr/>
        </p:nvSpPr>
        <p:spPr>
          <a:xfrm>
            <a:off x="8986004" y="3100466"/>
            <a:ext cx="2479145" cy="285175"/>
          </a:xfrm>
          <a:prstGeom prst="rect">
            <a:avLst/>
          </a:prstGeom>
          <a:noFill/>
          <a:ln/>
        </p:spPr>
        <p:txBody>
          <a:bodyPr wrap="none" lIns="0" tIns="0" rIns="0" bIns="0" rtlCol="0" anchor="t"/>
          <a:lstStyle/>
          <a:p>
            <a:pPr marL="0" indent="0" algn="l">
              <a:lnSpc>
                <a:spcPts val="20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Engineered</a:t>
            </a:r>
            <a:endParaRPr lang="en-US" dirty="0">
              <a:latin typeface="Times New Roman" panose="02020603050405020304" pitchFamily="18" charset="0"/>
              <a:cs typeface="Times New Roman" panose="02020603050405020304" pitchFamily="18" charset="0"/>
            </a:endParaRPr>
          </a:p>
        </p:txBody>
      </p:sp>
      <p:sp>
        <p:nvSpPr>
          <p:cNvPr id="26" name="Shape 23"/>
          <p:cNvSpPr/>
          <p:nvPr/>
        </p:nvSpPr>
        <p:spPr>
          <a:xfrm>
            <a:off x="709971" y="3532646"/>
            <a:ext cx="10874948" cy="415685"/>
          </a:xfrm>
          <a:prstGeom prst="rect">
            <a:avLst/>
          </a:prstGeom>
          <a:solidFill>
            <a:srgbClr val="FFFFFF">
              <a:alpha val="4000"/>
            </a:srgbClr>
          </a:solidFill>
          <a:ln/>
        </p:spPr>
      </p:sp>
      <p:sp>
        <p:nvSpPr>
          <p:cNvPr id="27" name="Text 24"/>
          <p:cNvSpPr/>
          <p:nvPr/>
        </p:nvSpPr>
        <p:spPr>
          <a:xfrm>
            <a:off x="868918" y="3615769"/>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28" name="Text 25"/>
          <p:cNvSpPr/>
          <p:nvPr/>
        </p:nvSpPr>
        <p:spPr>
          <a:xfrm>
            <a:off x="2687360" y="3615769"/>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Neighborhood</a:t>
            </a:r>
            <a:endParaRPr lang="en-US" dirty="0">
              <a:latin typeface="Times New Roman" panose="02020603050405020304" pitchFamily="18" charset="0"/>
              <a:cs typeface="Times New Roman" panose="02020603050405020304" pitchFamily="18" charset="0"/>
            </a:endParaRPr>
          </a:p>
        </p:txBody>
      </p:sp>
      <p:sp>
        <p:nvSpPr>
          <p:cNvPr id="29" name="Text 26"/>
          <p:cNvSpPr/>
          <p:nvPr/>
        </p:nvSpPr>
        <p:spPr>
          <a:xfrm>
            <a:off x="5580698" y="3615769"/>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8.72%</a:t>
            </a:r>
            <a:endParaRPr lang="en-US" dirty="0">
              <a:latin typeface="Times New Roman" panose="02020603050405020304" pitchFamily="18" charset="0"/>
              <a:cs typeface="Times New Roman" panose="02020603050405020304" pitchFamily="18" charset="0"/>
            </a:endParaRPr>
          </a:p>
        </p:txBody>
      </p:sp>
      <p:sp>
        <p:nvSpPr>
          <p:cNvPr id="30" name="Text 27"/>
          <p:cNvSpPr/>
          <p:nvPr/>
        </p:nvSpPr>
        <p:spPr>
          <a:xfrm>
            <a:off x="8986004" y="3568590"/>
            <a:ext cx="2479145" cy="276871"/>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Original</a:t>
            </a:r>
            <a:endParaRPr lang="en-US" dirty="0">
              <a:latin typeface="Times New Roman" panose="02020603050405020304" pitchFamily="18" charset="0"/>
              <a:cs typeface="Times New Roman" panose="02020603050405020304" pitchFamily="18" charset="0"/>
            </a:endParaRPr>
          </a:p>
        </p:txBody>
      </p:sp>
      <p:sp>
        <p:nvSpPr>
          <p:cNvPr id="31" name="Shape 28"/>
          <p:cNvSpPr/>
          <p:nvPr/>
        </p:nvSpPr>
        <p:spPr>
          <a:xfrm>
            <a:off x="709971" y="3993197"/>
            <a:ext cx="10874948" cy="422573"/>
          </a:xfrm>
          <a:prstGeom prst="rect">
            <a:avLst/>
          </a:prstGeom>
          <a:solidFill>
            <a:srgbClr val="000000">
              <a:alpha val="4000"/>
            </a:srgbClr>
          </a:solidFill>
          <a:ln/>
        </p:spPr>
      </p:sp>
      <p:sp>
        <p:nvSpPr>
          <p:cNvPr id="32" name="Text 29"/>
          <p:cNvSpPr/>
          <p:nvPr/>
        </p:nvSpPr>
        <p:spPr>
          <a:xfrm>
            <a:off x="868918" y="4075588"/>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33" name="Text 30"/>
          <p:cNvSpPr/>
          <p:nvPr/>
        </p:nvSpPr>
        <p:spPr>
          <a:xfrm>
            <a:off x="2687360" y="4075588"/>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houseage</a:t>
            </a:r>
            <a:endParaRPr lang="en-US" dirty="0">
              <a:latin typeface="Times New Roman" panose="02020603050405020304" pitchFamily="18" charset="0"/>
              <a:cs typeface="Times New Roman" panose="02020603050405020304" pitchFamily="18" charset="0"/>
            </a:endParaRPr>
          </a:p>
        </p:txBody>
      </p:sp>
      <p:sp>
        <p:nvSpPr>
          <p:cNvPr id="34" name="Text 31"/>
          <p:cNvSpPr/>
          <p:nvPr/>
        </p:nvSpPr>
        <p:spPr>
          <a:xfrm>
            <a:off x="5580698" y="4075588"/>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6.54%</a:t>
            </a:r>
            <a:endParaRPr lang="en-US" dirty="0">
              <a:latin typeface="Times New Roman" panose="02020603050405020304" pitchFamily="18" charset="0"/>
              <a:cs typeface="Times New Roman" panose="02020603050405020304" pitchFamily="18" charset="0"/>
            </a:endParaRPr>
          </a:p>
        </p:txBody>
      </p:sp>
      <p:sp>
        <p:nvSpPr>
          <p:cNvPr id="35" name="Text 32"/>
          <p:cNvSpPr/>
          <p:nvPr/>
        </p:nvSpPr>
        <p:spPr>
          <a:xfrm>
            <a:off x="8986004" y="4027725"/>
            <a:ext cx="2479145" cy="285175"/>
          </a:xfrm>
          <a:prstGeom prst="rect">
            <a:avLst/>
          </a:prstGeom>
          <a:noFill/>
          <a:ln/>
        </p:spPr>
        <p:txBody>
          <a:bodyPr wrap="none" lIns="0" tIns="0" rIns="0" bIns="0" rtlCol="0" anchor="t"/>
          <a:lstStyle/>
          <a:p>
            <a:pPr marL="0" indent="0" algn="l">
              <a:lnSpc>
                <a:spcPts val="20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Engineered</a:t>
            </a:r>
            <a:endParaRPr lang="en-US" dirty="0">
              <a:latin typeface="Times New Roman" panose="02020603050405020304" pitchFamily="18" charset="0"/>
              <a:cs typeface="Times New Roman" panose="02020603050405020304" pitchFamily="18" charset="0"/>
            </a:endParaRPr>
          </a:p>
        </p:txBody>
      </p:sp>
      <p:sp>
        <p:nvSpPr>
          <p:cNvPr id="36" name="Shape 33"/>
          <p:cNvSpPr/>
          <p:nvPr/>
        </p:nvSpPr>
        <p:spPr>
          <a:xfrm>
            <a:off x="709971" y="4459904"/>
            <a:ext cx="10874948" cy="415685"/>
          </a:xfrm>
          <a:prstGeom prst="rect">
            <a:avLst/>
          </a:prstGeom>
          <a:solidFill>
            <a:srgbClr val="FFFFFF">
              <a:alpha val="4000"/>
            </a:srgbClr>
          </a:solidFill>
          <a:ln/>
        </p:spPr>
      </p:sp>
      <p:sp>
        <p:nvSpPr>
          <p:cNvPr id="37" name="Text 34"/>
          <p:cNvSpPr/>
          <p:nvPr/>
        </p:nvSpPr>
        <p:spPr>
          <a:xfrm>
            <a:off x="868918" y="4543027"/>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6</a:t>
            </a:r>
            <a:endParaRPr lang="en-US" dirty="0">
              <a:latin typeface="Times New Roman" panose="02020603050405020304" pitchFamily="18" charset="0"/>
              <a:cs typeface="Times New Roman" panose="02020603050405020304" pitchFamily="18" charset="0"/>
            </a:endParaRPr>
          </a:p>
        </p:txBody>
      </p:sp>
      <p:sp>
        <p:nvSpPr>
          <p:cNvPr id="38" name="Text 35"/>
          <p:cNvSpPr/>
          <p:nvPr/>
        </p:nvSpPr>
        <p:spPr>
          <a:xfrm>
            <a:off x="2687360" y="4543027"/>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GarageCars</a:t>
            </a:r>
            <a:endParaRPr lang="en-US" dirty="0">
              <a:latin typeface="Times New Roman" panose="02020603050405020304" pitchFamily="18" charset="0"/>
              <a:cs typeface="Times New Roman" panose="02020603050405020304" pitchFamily="18" charset="0"/>
            </a:endParaRPr>
          </a:p>
        </p:txBody>
      </p:sp>
      <p:sp>
        <p:nvSpPr>
          <p:cNvPr id="39" name="Text 36"/>
          <p:cNvSpPr/>
          <p:nvPr/>
        </p:nvSpPr>
        <p:spPr>
          <a:xfrm>
            <a:off x="5580698" y="4543027"/>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5.43%</a:t>
            </a:r>
            <a:endParaRPr lang="en-US" dirty="0">
              <a:latin typeface="Times New Roman" panose="02020603050405020304" pitchFamily="18" charset="0"/>
              <a:cs typeface="Times New Roman" panose="02020603050405020304" pitchFamily="18" charset="0"/>
            </a:endParaRPr>
          </a:p>
        </p:txBody>
      </p:sp>
      <p:sp>
        <p:nvSpPr>
          <p:cNvPr id="40" name="Text 37"/>
          <p:cNvSpPr/>
          <p:nvPr/>
        </p:nvSpPr>
        <p:spPr>
          <a:xfrm>
            <a:off x="8986004" y="4495848"/>
            <a:ext cx="2479145" cy="276871"/>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Original</a:t>
            </a:r>
            <a:endParaRPr lang="en-US" dirty="0">
              <a:latin typeface="Times New Roman" panose="02020603050405020304" pitchFamily="18" charset="0"/>
              <a:cs typeface="Times New Roman" panose="02020603050405020304" pitchFamily="18" charset="0"/>
            </a:endParaRPr>
          </a:p>
        </p:txBody>
      </p:sp>
      <p:sp>
        <p:nvSpPr>
          <p:cNvPr id="41" name="Shape 38"/>
          <p:cNvSpPr/>
          <p:nvPr/>
        </p:nvSpPr>
        <p:spPr>
          <a:xfrm>
            <a:off x="709971" y="4920456"/>
            <a:ext cx="10874948" cy="422573"/>
          </a:xfrm>
          <a:prstGeom prst="rect">
            <a:avLst/>
          </a:prstGeom>
          <a:solidFill>
            <a:srgbClr val="000000">
              <a:alpha val="4000"/>
            </a:srgbClr>
          </a:solidFill>
          <a:ln/>
        </p:spPr>
      </p:sp>
      <p:sp>
        <p:nvSpPr>
          <p:cNvPr id="42" name="Text 39"/>
          <p:cNvSpPr/>
          <p:nvPr/>
        </p:nvSpPr>
        <p:spPr>
          <a:xfrm>
            <a:off x="868918" y="5002847"/>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7</a:t>
            </a:r>
            <a:endParaRPr lang="en-US" dirty="0">
              <a:latin typeface="Times New Roman" panose="02020603050405020304" pitchFamily="18" charset="0"/>
              <a:cs typeface="Times New Roman" panose="02020603050405020304" pitchFamily="18" charset="0"/>
            </a:endParaRPr>
          </a:p>
        </p:txBody>
      </p:sp>
      <p:sp>
        <p:nvSpPr>
          <p:cNvPr id="43" name="Text 40"/>
          <p:cNvSpPr/>
          <p:nvPr/>
        </p:nvSpPr>
        <p:spPr>
          <a:xfrm>
            <a:off x="2687360" y="5002847"/>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totalbath</a:t>
            </a:r>
            <a:endParaRPr lang="en-US" dirty="0">
              <a:latin typeface="Times New Roman" panose="02020603050405020304" pitchFamily="18" charset="0"/>
              <a:cs typeface="Times New Roman" panose="02020603050405020304" pitchFamily="18" charset="0"/>
            </a:endParaRPr>
          </a:p>
        </p:txBody>
      </p:sp>
      <p:sp>
        <p:nvSpPr>
          <p:cNvPr id="44" name="Text 41"/>
          <p:cNvSpPr/>
          <p:nvPr/>
        </p:nvSpPr>
        <p:spPr>
          <a:xfrm>
            <a:off x="5580698" y="5002847"/>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4.87%</a:t>
            </a:r>
            <a:endParaRPr lang="en-US" dirty="0">
              <a:latin typeface="Times New Roman" panose="02020603050405020304" pitchFamily="18" charset="0"/>
              <a:cs typeface="Times New Roman" panose="02020603050405020304" pitchFamily="18" charset="0"/>
            </a:endParaRPr>
          </a:p>
        </p:txBody>
      </p:sp>
      <p:sp>
        <p:nvSpPr>
          <p:cNvPr id="45" name="Text 42"/>
          <p:cNvSpPr/>
          <p:nvPr/>
        </p:nvSpPr>
        <p:spPr>
          <a:xfrm>
            <a:off x="8986004" y="4954984"/>
            <a:ext cx="2479145" cy="285175"/>
          </a:xfrm>
          <a:prstGeom prst="rect">
            <a:avLst/>
          </a:prstGeom>
          <a:noFill/>
          <a:ln/>
        </p:spPr>
        <p:txBody>
          <a:bodyPr wrap="none" lIns="0" tIns="0" rIns="0" bIns="0" rtlCol="0" anchor="t"/>
          <a:lstStyle/>
          <a:p>
            <a:pPr marL="0" indent="0" algn="l">
              <a:lnSpc>
                <a:spcPts val="20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Engineered</a:t>
            </a:r>
            <a:endParaRPr lang="en-US" dirty="0">
              <a:latin typeface="Times New Roman" panose="02020603050405020304" pitchFamily="18" charset="0"/>
              <a:cs typeface="Times New Roman" panose="02020603050405020304" pitchFamily="18" charset="0"/>
            </a:endParaRPr>
          </a:p>
        </p:txBody>
      </p:sp>
      <p:sp>
        <p:nvSpPr>
          <p:cNvPr id="46" name="Shape 43"/>
          <p:cNvSpPr/>
          <p:nvPr/>
        </p:nvSpPr>
        <p:spPr>
          <a:xfrm>
            <a:off x="709971" y="5387163"/>
            <a:ext cx="10874948" cy="415685"/>
          </a:xfrm>
          <a:prstGeom prst="rect">
            <a:avLst/>
          </a:prstGeom>
          <a:solidFill>
            <a:srgbClr val="FFFFFF">
              <a:alpha val="4000"/>
            </a:srgbClr>
          </a:solidFill>
          <a:ln/>
        </p:spPr>
      </p:sp>
      <p:sp>
        <p:nvSpPr>
          <p:cNvPr id="47" name="Text 44"/>
          <p:cNvSpPr/>
          <p:nvPr/>
        </p:nvSpPr>
        <p:spPr>
          <a:xfrm>
            <a:off x="868918" y="5470286"/>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8</a:t>
            </a:r>
            <a:endParaRPr lang="en-US" dirty="0">
              <a:latin typeface="Times New Roman" panose="02020603050405020304" pitchFamily="18" charset="0"/>
              <a:cs typeface="Times New Roman" panose="02020603050405020304" pitchFamily="18" charset="0"/>
            </a:endParaRPr>
          </a:p>
        </p:txBody>
      </p:sp>
      <p:sp>
        <p:nvSpPr>
          <p:cNvPr id="48" name="Text 45"/>
          <p:cNvSpPr/>
          <p:nvPr/>
        </p:nvSpPr>
        <p:spPr>
          <a:xfrm>
            <a:off x="2687360" y="5470286"/>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LotArea</a:t>
            </a:r>
            <a:endParaRPr lang="en-US" dirty="0">
              <a:latin typeface="Times New Roman" panose="02020603050405020304" pitchFamily="18" charset="0"/>
              <a:cs typeface="Times New Roman" panose="02020603050405020304" pitchFamily="18" charset="0"/>
            </a:endParaRPr>
          </a:p>
        </p:txBody>
      </p:sp>
      <p:sp>
        <p:nvSpPr>
          <p:cNvPr id="49" name="Text 46"/>
          <p:cNvSpPr/>
          <p:nvPr/>
        </p:nvSpPr>
        <p:spPr>
          <a:xfrm>
            <a:off x="5580698" y="5470286"/>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4.21%</a:t>
            </a:r>
            <a:endParaRPr lang="en-US" dirty="0">
              <a:latin typeface="Times New Roman" panose="02020603050405020304" pitchFamily="18" charset="0"/>
              <a:cs typeface="Times New Roman" panose="02020603050405020304" pitchFamily="18" charset="0"/>
            </a:endParaRPr>
          </a:p>
        </p:txBody>
      </p:sp>
      <p:sp>
        <p:nvSpPr>
          <p:cNvPr id="50" name="Text 47"/>
          <p:cNvSpPr/>
          <p:nvPr/>
        </p:nvSpPr>
        <p:spPr>
          <a:xfrm>
            <a:off x="8986004" y="5423107"/>
            <a:ext cx="2479145" cy="276871"/>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Original</a:t>
            </a:r>
            <a:endParaRPr lang="en-US" dirty="0">
              <a:latin typeface="Times New Roman" panose="02020603050405020304" pitchFamily="18" charset="0"/>
              <a:cs typeface="Times New Roman" panose="02020603050405020304" pitchFamily="18" charset="0"/>
            </a:endParaRPr>
          </a:p>
        </p:txBody>
      </p:sp>
      <p:sp>
        <p:nvSpPr>
          <p:cNvPr id="51" name="Shape 48"/>
          <p:cNvSpPr/>
          <p:nvPr/>
        </p:nvSpPr>
        <p:spPr>
          <a:xfrm>
            <a:off x="709971" y="5847714"/>
            <a:ext cx="10874948" cy="422573"/>
          </a:xfrm>
          <a:prstGeom prst="rect">
            <a:avLst/>
          </a:prstGeom>
          <a:solidFill>
            <a:srgbClr val="000000">
              <a:alpha val="4000"/>
            </a:srgbClr>
          </a:solidFill>
          <a:ln/>
        </p:spPr>
      </p:sp>
      <p:sp>
        <p:nvSpPr>
          <p:cNvPr id="52" name="Text 49"/>
          <p:cNvSpPr/>
          <p:nvPr/>
        </p:nvSpPr>
        <p:spPr>
          <a:xfrm>
            <a:off x="868918" y="5930105"/>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9</a:t>
            </a:r>
            <a:endParaRPr lang="en-US" dirty="0">
              <a:latin typeface="Times New Roman" panose="02020603050405020304" pitchFamily="18" charset="0"/>
              <a:cs typeface="Times New Roman" panose="02020603050405020304" pitchFamily="18" charset="0"/>
            </a:endParaRPr>
          </a:p>
        </p:txBody>
      </p:sp>
      <p:sp>
        <p:nvSpPr>
          <p:cNvPr id="53" name="Text 50"/>
          <p:cNvSpPr/>
          <p:nvPr/>
        </p:nvSpPr>
        <p:spPr>
          <a:xfrm>
            <a:off x="2687360" y="5930105"/>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houseremodelage</a:t>
            </a:r>
            <a:endParaRPr lang="en-US" dirty="0">
              <a:latin typeface="Times New Roman" panose="02020603050405020304" pitchFamily="18" charset="0"/>
              <a:cs typeface="Times New Roman" panose="02020603050405020304" pitchFamily="18" charset="0"/>
            </a:endParaRPr>
          </a:p>
        </p:txBody>
      </p:sp>
      <p:sp>
        <p:nvSpPr>
          <p:cNvPr id="54" name="Text 51"/>
          <p:cNvSpPr/>
          <p:nvPr/>
        </p:nvSpPr>
        <p:spPr>
          <a:xfrm>
            <a:off x="5580698" y="5930105"/>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3.98%</a:t>
            </a:r>
            <a:endParaRPr lang="en-US" dirty="0">
              <a:latin typeface="Times New Roman" panose="02020603050405020304" pitchFamily="18" charset="0"/>
              <a:cs typeface="Times New Roman" panose="02020603050405020304" pitchFamily="18" charset="0"/>
            </a:endParaRPr>
          </a:p>
        </p:txBody>
      </p:sp>
      <p:sp>
        <p:nvSpPr>
          <p:cNvPr id="55" name="Text 52"/>
          <p:cNvSpPr/>
          <p:nvPr/>
        </p:nvSpPr>
        <p:spPr>
          <a:xfrm>
            <a:off x="8986004" y="5882242"/>
            <a:ext cx="2479145" cy="285175"/>
          </a:xfrm>
          <a:prstGeom prst="rect">
            <a:avLst/>
          </a:prstGeom>
          <a:noFill/>
          <a:ln/>
        </p:spPr>
        <p:txBody>
          <a:bodyPr wrap="none" lIns="0" tIns="0" rIns="0" bIns="0" rtlCol="0" anchor="t"/>
          <a:lstStyle/>
          <a:p>
            <a:pPr marL="0" indent="0" algn="l">
              <a:lnSpc>
                <a:spcPts val="2000"/>
              </a:lnSpc>
              <a:buNone/>
            </a:pPr>
            <a:r>
              <a:rPr lang="en-US"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Engineered</a:t>
            </a:r>
            <a:endParaRPr lang="en-US" dirty="0">
              <a:latin typeface="Times New Roman" panose="02020603050405020304" pitchFamily="18" charset="0"/>
              <a:cs typeface="Times New Roman" panose="02020603050405020304" pitchFamily="18" charset="0"/>
            </a:endParaRPr>
          </a:p>
        </p:txBody>
      </p:sp>
      <p:sp>
        <p:nvSpPr>
          <p:cNvPr id="56" name="Shape 53"/>
          <p:cNvSpPr/>
          <p:nvPr/>
        </p:nvSpPr>
        <p:spPr>
          <a:xfrm>
            <a:off x="709971" y="6314422"/>
            <a:ext cx="10874948" cy="415685"/>
          </a:xfrm>
          <a:prstGeom prst="rect">
            <a:avLst/>
          </a:prstGeom>
          <a:solidFill>
            <a:srgbClr val="FFFFFF">
              <a:alpha val="4000"/>
            </a:srgbClr>
          </a:solidFill>
          <a:ln/>
        </p:spPr>
      </p:sp>
      <p:sp>
        <p:nvSpPr>
          <p:cNvPr id="57" name="Text 54"/>
          <p:cNvSpPr/>
          <p:nvPr/>
        </p:nvSpPr>
        <p:spPr>
          <a:xfrm>
            <a:off x="868918" y="6397545"/>
            <a:ext cx="819264"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10</a:t>
            </a:r>
            <a:endParaRPr lang="en-US" dirty="0">
              <a:latin typeface="Times New Roman" panose="02020603050405020304" pitchFamily="18" charset="0"/>
              <a:cs typeface="Times New Roman" panose="02020603050405020304" pitchFamily="18" charset="0"/>
            </a:endParaRPr>
          </a:p>
        </p:txBody>
      </p:sp>
      <p:sp>
        <p:nvSpPr>
          <p:cNvPr id="58" name="Text 55"/>
          <p:cNvSpPr/>
          <p:nvPr/>
        </p:nvSpPr>
        <p:spPr>
          <a:xfrm>
            <a:off x="2687360" y="6397545"/>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ExterQual</a:t>
            </a:r>
            <a:endParaRPr lang="en-US" dirty="0">
              <a:latin typeface="Times New Roman" panose="02020603050405020304" pitchFamily="18" charset="0"/>
              <a:cs typeface="Times New Roman" panose="02020603050405020304" pitchFamily="18" charset="0"/>
            </a:endParaRPr>
          </a:p>
        </p:txBody>
      </p:sp>
      <p:sp>
        <p:nvSpPr>
          <p:cNvPr id="59" name="Text 56"/>
          <p:cNvSpPr/>
          <p:nvPr/>
        </p:nvSpPr>
        <p:spPr>
          <a:xfrm>
            <a:off x="5580698" y="6397545"/>
            <a:ext cx="2991113" cy="229692"/>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3.12%</a:t>
            </a:r>
            <a:endParaRPr lang="en-US" dirty="0">
              <a:latin typeface="Times New Roman" panose="02020603050405020304" pitchFamily="18" charset="0"/>
              <a:cs typeface="Times New Roman" panose="02020603050405020304" pitchFamily="18" charset="0"/>
            </a:endParaRPr>
          </a:p>
        </p:txBody>
      </p:sp>
      <p:sp>
        <p:nvSpPr>
          <p:cNvPr id="60" name="Text 57"/>
          <p:cNvSpPr/>
          <p:nvPr/>
        </p:nvSpPr>
        <p:spPr>
          <a:xfrm>
            <a:off x="8986004" y="6350366"/>
            <a:ext cx="2479145" cy="276871"/>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Original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5323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C779-8C30-13C0-C3BC-2DF4128ADD37}"/>
              </a:ext>
            </a:extLst>
          </p:cNvPr>
          <p:cNvSpPr>
            <a:spLocks noGrp="1"/>
          </p:cNvSpPr>
          <p:nvPr>
            <p:ph type="title"/>
          </p:nvPr>
        </p:nvSpPr>
        <p:spPr>
          <a:xfrm>
            <a:off x="713184" y="357545"/>
            <a:ext cx="10515600" cy="549275"/>
          </a:xfrm>
        </p:spPr>
        <p:txBody>
          <a:bodyPr/>
          <a:lstStyle/>
          <a:p>
            <a:r>
              <a:rPr lang="en-US" sz="3600" b="1" dirty="0">
                <a:latin typeface="Times New Roman" panose="02020603050405020304" pitchFamily="18" charset="0"/>
                <a:cs typeface="Times New Roman" panose="02020603050405020304" pitchFamily="18" charset="0"/>
              </a:rPr>
              <a:t>VII. </a:t>
            </a:r>
            <a:r>
              <a:rPr lang="en-US" sz="3600" b="1" dirty="0" err="1">
                <a:latin typeface="Times New Roman" panose="02020603050405020304" pitchFamily="18" charset="0"/>
                <a:cs typeface="Times New Roman" panose="02020603050405020304" pitchFamily="18" charset="0"/>
              </a:rPr>
              <a:t>Kết</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luận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và</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hướng</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phát</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triển</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Text 0"/>
          <p:cNvSpPr/>
          <p:nvPr/>
        </p:nvSpPr>
        <p:spPr>
          <a:xfrm>
            <a:off x="713184" y="791765"/>
            <a:ext cx="4925854" cy="413861"/>
          </a:xfrm>
          <a:prstGeom prst="rect">
            <a:avLst/>
          </a:prstGeom>
          <a:noFill/>
          <a:ln/>
        </p:spPr>
        <p:txBody>
          <a:bodyPr wrap="none" lIns="0" tIns="0" rIns="0" bIns="0" rtlCol="0" anchor="t"/>
          <a:lstStyle/>
          <a:p>
            <a:pPr marL="0" indent="0" algn="l">
              <a:lnSpc>
                <a:spcPts val="3250"/>
              </a:lnSpc>
              <a:buNone/>
            </a:pPr>
            <a:r>
              <a:rPr lang="en-US" sz="1400" b="1" dirty="0">
                <a:solidFill>
                  <a:srgbClr val="000000"/>
                </a:solidFill>
                <a:latin typeface="Times New Roman" panose="02020603050405020304" pitchFamily="18" charset="0"/>
                <a:ea typeface="Inter Bold" pitchFamily="34" charset="-122"/>
                <a:cs typeface="Times New Roman" panose="02020603050405020304" pitchFamily="18" charset="0"/>
              </a:rPr>
              <a:t>Kết luận và Roadmap Tương lai</a:t>
            </a:r>
            <a:endParaRPr lang="en-US" sz="1400" dirty="0">
              <a:latin typeface="Times New Roman" panose="02020603050405020304" pitchFamily="18" charset="0"/>
              <a:cs typeface="Times New Roman" panose="02020603050405020304" pitchFamily="18" charset="0"/>
            </a:endParaRPr>
          </a:p>
        </p:txBody>
      </p:sp>
      <p:sp>
        <p:nvSpPr>
          <p:cNvPr id="4" name="Shape 1"/>
          <p:cNvSpPr/>
          <p:nvPr/>
        </p:nvSpPr>
        <p:spPr>
          <a:xfrm>
            <a:off x="720805" y="1239083"/>
            <a:ext cx="5141516" cy="1764983"/>
          </a:xfrm>
          <a:prstGeom prst="roundRect">
            <a:avLst>
              <a:gd name="adj" fmla="val 3152"/>
            </a:avLst>
          </a:prstGeom>
          <a:solidFill>
            <a:srgbClr val="DADBF1"/>
          </a:solidFill>
          <a:ln w="7620">
            <a:solidFill>
              <a:srgbClr val="C0C1D7"/>
            </a:solidFill>
            <a:prstDash val="solid"/>
          </a:ln>
        </p:spPr>
      </p:sp>
      <p:sp>
        <p:nvSpPr>
          <p:cNvPr id="5" name="Text 2"/>
          <p:cNvSpPr/>
          <p:nvPr/>
        </p:nvSpPr>
        <p:spPr>
          <a:xfrm>
            <a:off x="853202" y="1379101"/>
            <a:ext cx="1653753" cy="206931"/>
          </a:xfrm>
          <a:prstGeom prst="rect">
            <a:avLst/>
          </a:prstGeom>
          <a:noFill/>
          <a:ln/>
        </p:spPr>
        <p:txBody>
          <a:bodyPr wrap="none" lIns="0" tIns="0" rIns="0" bIns="0" rtlCol="0" anchor="t"/>
          <a:lstStyle/>
          <a:p>
            <a:pPr marL="0" indent="0" algn="l">
              <a:lnSpc>
                <a:spcPts val="1600"/>
              </a:lnSpc>
              <a:buNone/>
            </a:pPr>
            <a:r>
              <a:rPr lang="en-US" sz="1400" b="1" dirty="0">
                <a:solidFill>
                  <a:srgbClr val="272525"/>
                </a:solidFill>
                <a:latin typeface="Times New Roman" panose="02020603050405020304" pitchFamily="18" charset="0"/>
                <a:ea typeface="Inter Bold" pitchFamily="34" charset="-122"/>
                <a:cs typeface="Times New Roman" panose="02020603050405020304" pitchFamily="18" charset="0"/>
              </a:rPr>
              <a:t>Mục tiêu đạt được</a:t>
            </a:r>
            <a:endParaRPr lang="en-US" sz="1400" dirty="0">
              <a:latin typeface="Times New Roman" panose="02020603050405020304" pitchFamily="18" charset="0"/>
              <a:cs typeface="Times New Roman" panose="02020603050405020304" pitchFamily="18" charset="0"/>
            </a:endParaRPr>
          </a:p>
        </p:txBody>
      </p:sp>
      <p:sp>
        <p:nvSpPr>
          <p:cNvPr id="6" name="Text 3"/>
          <p:cNvSpPr/>
          <p:nvPr/>
        </p:nvSpPr>
        <p:spPr>
          <a:xfrm>
            <a:off x="853201" y="1665446"/>
            <a:ext cx="6075919" cy="477083"/>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So sánh 5 </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mô</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hình</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400" b="1" dirty="0">
                <a:solidFill>
                  <a:srgbClr val="272525"/>
                </a:solidFill>
                <a:latin typeface="Times New Roman" panose="02020603050405020304" pitchFamily="18" charset="0"/>
                <a:ea typeface="Inter" pitchFamily="34" charset="-122"/>
                <a:cs typeface="Times New Roman" panose="02020603050405020304" pitchFamily="18" charset="0"/>
              </a:rPr>
              <a:t>Gradient Boosting </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tốt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nhất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a:t>
            </a:r>
          </a:p>
          <a:p>
            <a:pPr algn="l">
              <a:lnSpc>
                <a:spcPts val="1650"/>
              </a:lnSpc>
              <a:buSzPct val="100000"/>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a:t>
            </a:r>
            <a:r>
              <a:rPr lang="en-US" sz="1400" b="1" dirty="0">
                <a:solidFill>
                  <a:srgbClr val="272525"/>
                </a:solidFill>
                <a:latin typeface="Times New Roman" panose="02020603050405020304" pitchFamily="18" charset="0"/>
                <a:ea typeface="Inter" pitchFamily="34" charset="-122"/>
                <a:cs typeface="Times New Roman" panose="02020603050405020304" pitchFamily="18" charset="0"/>
              </a:rPr>
              <a:t>(RMSLE = 0.12869)</a:t>
            </a:r>
            <a:endParaRPr lang="en-US" sz="1400" b="1" dirty="0">
              <a:latin typeface="Times New Roman" panose="02020603050405020304" pitchFamily="18" charset="0"/>
              <a:cs typeface="Times New Roman" panose="02020603050405020304" pitchFamily="18" charset="0"/>
            </a:endParaRPr>
          </a:p>
        </p:txBody>
      </p:sp>
      <p:sp>
        <p:nvSpPr>
          <p:cNvPr id="7" name="Text 4"/>
          <p:cNvSpPr/>
          <p:nvPr/>
        </p:nvSpPr>
        <p:spPr>
          <a:xfrm>
            <a:off x="845581" y="2205950"/>
            <a:ext cx="6248489" cy="21955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Định lượng tác động FE: Cải thiện 0.4% - 19.9% tùy mô hình</a:t>
            </a:r>
            <a:endParaRPr lang="en-US" sz="1400" dirty="0">
              <a:latin typeface="Times New Roman" panose="02020603050405020304" pitchFamily="18" charset="0"/>
              <a:cs typeface="Times New Roman" panose="02020603050405020304" pitchFamily="18" charset="0"/>
            </a:endParaRPr>
          </a:p>
        </p:txBody>
      </p:sp>
      <p:sp>
        <p:nvSpPr>
          <p:cNvPr id="8" name="Text 5"/>
          <p:cNvSpPr/>
          <p:nvPr/>
        </p:nvSpPr>
        <p:spPr>
          <a:xfrm>
            <a:off x="845582" y="2481857"/>
            <a:ext cx="6248489" cy="219551"/>
          </a:xfrm>
          <a:prstGeom prst="rect">
            <a:avLst/>
          </a:prstGeom>
          <a:noFill/>
          <a:ln/>
        </p:spPr>
        <p:txBody>
          <a:bodyPr wrap="none" lIns="0" tIns="0" rIns="0" bIns="0" rtlCol="0" anchor="t"/>
          <a:lstStyle/>
          <a:p>
            <a:pPr marL="342900" indent="-342900" algn="l">
              <a:lnSpc>
                <a:spcPts val="1650"/>
              </a:lnSpc>
              <a:buSzPct val="100000"/>
              <a:buChar char="•"/>
            </a:pP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Đề</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xuất quy trình xử lý tối ưu cho bài toán dự đoán giá nhà</a:t>
            </a:r>
            <a:endParaRPr lang="en-US" sz="1400" dirty="0">
              <a:latin typeface="Times New Roman" panose="02020603050405020304" pitchFamily="18" charset="0"/>
              <a:cs typeface="Times New Roman" panose="02020603050405020304" pitchFamily="18" charset="0"/>
            </a:endParaRPr>
          </a:p>
        </p:txBody>
      </p:sp>
      <p:sp>
        <p:nvSpPr>
          <p:cNvPr id="9" name="Shape 6"/>
          <p:cNvSpPr/>
          <p:nvPr/>
        </p:nvSpPr>
        <p:spPr>
          <a:xfrm>
            <a:off x="6026008" y="1239084"/>
            <a:ext cx="5881511" cy="1746050"/>
          </a:xfrm>
          <a:prstGeom prst="roundRect">
            <a:avLst>
              <a:gd name="adj" fmla="val 3152"/>
            </a:avLst>
          </a:prstGeom>
          <a:solidFill>
            <a:srgbClr val="DADBF1"/>
          </a:solidFill>
          <a:ln w="7620">
            <a:solidFill>
              <a:srgbClr val="C0C1D7"/>
            </a:solidFill>
            <a:prstDash val="solid"/>
          </a:ln>
        </p:spPr>
        <p:txBody>
          <a:bodyPr/>
          <a:lstStyle/>
          <a:p>
            <a:endParaRPr lang="en-US" dirty="0"/>
          </a:p>
        </p:txBody>
      </p:sp>
      <p:sp>
        <p:nvSpPr>
          <p:cNvPr id="10" name="Text 7"/>
          <p:cNvSpPr/>
          <p:nvPr/>
        </p:nvSpPr>
        <p:spPr>
          <a:xfrm>
            <a:off x="6194762" y="1359893"/>
            <a:ext cx="1828443" cy="206931"/>
          </a:xfrm>
          <a:prstGeom prst="rect">
            <a:avLst/>
          </a:prstGeom>
          <a:noFill/>
          <a:ln/>
        </p:spPr>
        <p:txBody>
          <a:bodyPr wrap="none" lIns="0" tIns="0" rIns="0" bIns="0" rtlCol="0" anchor="t"/>
          <a:lstStyle/>
          <a:p>
            <a:pPr marL="0" indent="0" algn="l">
              <a:lnSpc>
                <a:spcPts val="1600"/>
              </a:lnSpc>
              <a:buNone/>
            </a:pPr>
            <a:r>
              <a:rPr lang="en-US" sz="1400" b="1" dirty="0">
                <a:solidFill>
                  <a:srgbClr val="272525"/>
                </a:solidFill>
                <a:latin typeface="Times New Roman" panose="02020603050405020304" pitchFamily="18" charset="0"/>
                <a:ea typeface="Inter Bold" pitchFamily="34" charset="-122"/>
                <a:cs typeface="Times New Roman" panose="02020603050405020304" pitchFamily="18" charset="0"/>
              </a:rPr>
              <a:t>Những phát hiện chính</a:t>
            </a:r>
            <a:endParaRPr lang="en-US" sz="1400" dirty="0">
              <a:latin typeface="Times New Roman" panose="02020603050405020304" pitchFamily="18" charset="0"/>
              <a:cs typeface="Times New Roman" panose="02020603050405020304" pitchFamily="18" charset="0"/>
            </a:endParaRPr>
          </a:p>
        </p:txBody>
      </p:sp>
      <p:sp>
        <p:nvSpPr>
          <p:cNvPr id="11" name="Text 8"/>
          <p:cNvSpPr/>
          <p:nvPr/>
        </p:nvSpPr>
        <p:spPr>
          <a:xfrm>
            <a:off x="6194762" y="1646238"/>
            <a:ext cx="6255782" cy="423863"/>
          </a:xfrm>
          <a:prstGeom prst="rect">
            <a:avLst/>
          </a:prstGeom>
          <a:noFill/>
          <a:ln/>
        </p:spPr>
        <p:txBody>
          <a:bodyPr wrap="squar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Feature Engineering là then chốt: Log transformation, One-Hot encoding, engineered features hiệu quả</a:t>
            </a:r>
            <a:endParaRPr lang="en-US" sz="1400" dirty="0">
              <a:latin typeface="Times New Roman" panose="02020603050405020304" pitchFamily="18" charset="0"/>
              <a:cs typeface="Times New Roman" panose="02020603050405020304" pitchFamily="18" charset="0"/>
            </a:endParaRPr>
          </a:p>
        </p:txBody>
      </p:sp>
      <p:sp>
        <p:nvSpPr>
          <p:cNvPr id="12" name="Text 9"/>
          <p:cNvSpPr/>
          <p:nvPr/>
        </p:nvSpPr>
        <p:spPr>
          <a:xfrm>
            <a:off x="6194762" y="2116416"/>
            <a:ext cx="6255782"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SVR nhạy cảm với preprocessing: +19.9% nhờ scaling và encoding đúng</a:t>
            </a:r>
            <a:endParaRPr lang="en-US" sz="1400" dirty="0">
              <a:latin typeface="Times New Roman" panose="02020603050405020304" pitchFamily="18" charset="0"/>
              <a:cs typeface="Times New Roman" panose="02020603050405020304" pitchFamily="18" charset="0"/>
            </a:endParaRPr>
          </a:p>
        </p:txBody>
      </p:sp>
      <p:sp>
        <p:nvSpPr>
          <p:cNvPr id="13" name="Text 10"/>
          <p:cNvSpPr/>
          <p:nvPr/>
        </p:nvSpPr>
        <p:spPr>
          <a:xfrm>
            <a:off x="6194762" y="2374663"/>
            <a:ext cx="6255782"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Engineered features quan trọng: totalarea, totalsf, totalbath trong top 10</a:t>
            </a:r>
            <a:endParaRPr lang="en-US" sz="1400" dirty="0">
              <a:latin typeface="Times New Roman" panose="02020603050405020304" pitchFamily="18" charset="0"/>
              <a:cs typeface="Times New Roman" panose="02020603050405020304" pitchFamily="18" charset="0"/>
            </a:endParaRPr>
          </a:p>
        </p:txBody>
      </p:sp>
      <p:sp>
        <p:nvSpPr>
          <p:cNvPr id="14" name="Text 11"/>
          <p:cNvSpPr/>
          <p:nvPr/>
        </p:nvSpPr>
        <p:spPr>
          <a:xfrm>
            <a:off x="6194762" y="2632909"/>
            <a:ext cx="6255782"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Trade-off accuracy vs speed: XGBoost nhanh nhất, GBR chính xác nhất</a:t>
            </a:r>
            <a:endParaRPr lang="en-US" sz="1400" dirty="0">
              <a:latin typeface="Times New Roman" panose="02020603050405020304" pitchFamily="18" charset="0"/>
              <a:cs typeface="Times New Roman" panose="02020603050405020304" pitchFamily="18" charset="0"/>
            </a:endParaRPr>
          </a:p>
        </p:txBody>
      </p:sp>
      <p:sp>
        <p:nvSpPr>
          <p:cNvPr id="15" name="Shape 12"/>
          <p:cNvSpPr/>
          <p:nvPr/>
        </p:nvSpPr>
        <p:spPr>
          <a:xfrm>
            <a:off x="713185" y="3104157"/>
            <a:ext cx="5141516" cy="1615837"/>
          </a:xfrm>
          <a:prstGeom prst="roundRect">
            <a:avLst>
              <a:gd name="adj" fmla="val 3513"/>
            </a:avLst>
          </a:prstGeom>
          <a:solidFill>
            <a:srgbClr val="DADBF1"/>
          </a:solidFill>
          <a:ln w="7620">
            <a:solidFill>
              <a:srgbClr val="C0C1D7"/>
            </a:solidFill>
            <a:prstDash val="solid"/>
          </a:ln>
        </p:spPr>
      </p:sp>
      <p:sp>
        <p:nvSpPr>
          <p:cNvPr id="16" name="Text 13"/>
          <p:cNvSpPr/>
          <p:nvPr/>
        </p:nvSpPr>
        <p:spPr>
          <a:xfrm>
            <a:off x="853202" y="3276481"/>
            <a:ext cx="1655683" cy="206931"/>
          </a:xfrm>
          <a:prstGeom prst="rect">
            <a:avLst/>
          </a:prstGeom>
          <a:noFill/>
          <a:ln/>
        </p:spPr>
        <p:txBody>
          <a:bodyPr wrap="none" lIns="0" tIns="0" rIns="0" bIns="0" rtlCol="0" anchor="t"/>
          <a:lstStyle/>
          <a:p>
            <a:pPr marL="0" indent="0" algn="l">
              <a:lnSpc>
                <a:spcPts val="1600"/>
              </a:lnSpc>
              <a:buNone/>
            </a:pPr>
            <a:r>
              <a:rPr lang="en-US" sz="1400" b="1" dirty="0">
                <a:solidFill>
                  <a:srgbClr val="272525"/>
                </a:solidFill>
                <a:latin typeface="Times New Roman" panose="02020603050405020304" pitchFamily="18" charset="0"/>
                <a:ea typeface="Inter Bold" pitchFamily="34" charset="-122"/>
                <a:cs typeface="Times New Roman" panose="02020603050405020304" pitchFamily="18" charset="0"/>
              </a:rPr>
              <a:t>Vị trí kết quả</a:t>
            </a:r>
            <a:endParaRPr lang="en-US" sz="1400" dirty="0">
              <a:latin typeface="Times New Roman" panose="02020603050405020304" pitchFamily="18" charset="0"/>
              <a:cs typeface="Times New Roman" panose="02020603050405020304" pitchFamily="18" charset="0"/>
            </a:endParaRPr>
          </a:p>
        </p:txBody>
      </p:sp>
      <p:sp>
        <p:nvSpPr>
          <p:cNvPr id="17" name="Text 14"/>
          <p:cNvSpPr/>
          <p:nvPr/>
        </p:nvSpPr>
        <p:spPr>
          <a:xfrm>
            <a:off x="853202" y="3562826"/>
            <a:ext cx="6255782"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Kaggle Public Score: 0.12869 → Top 15-20% leaderboard</a:t>
            </a:r>
            <a:endParaRPr lang="en-US" sz="1400" dirty="0">
              <a:latin typeface="Times New Roman" panose="02020603050405020304" pitchFamily="18" charset="0"/>
              <a:cs typeface="Times New Roman" panose="02020603050405020304" pitchFamily="18" charset="0"/>
            </a:endParaRPr>
          </a:p>
        </p:txBody>
      </p:sp>
      <p:sp>
        <p:nvSpPr>
          <p:cNvPr id="18" name="Text 15"/>
          <p:cNvSpPr/>
          <p:nvPr/>
        </p:nvSpPr>
        <p:spPr>
          <a:xfrm>
            <a:off x="853202" y="3821073"/>
            <a:ext cx="6255782"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Tốt hơn baseline (0.15200) +15.3%</a:t>
            </a:r>
            <a:endParaRPr lang="en-US" sz="1400" dirty="0">
              <a:latin typeface="Times New Roman" panose="02020603050405020304" pitchFamily="18" charset="0"/>
              <a:cs typeface="Times New Roman" panose="02020603050405020304" pitchFamily="18" charset="0"/>
            </a:endParaRPr>
          </a:p>
        </p:txBody>
      </p:sp>
      <p:sp>
        <p:nvSpPr>
          <p:cNvPr id="19" name="Text 16"/>
          <p:cNvSpPr/>
          <p:nvPr/>
        </p:nvSpPr>
        <p:spPr>
          <a:xfrm>
            <a:off x="853202" y="4079319"/>
            <a:ext cx="6255782"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Tốt hơn Smith et al. (2020): 0.13500 → +4.7%</a:t>
            </a:r>
            <a:endParaRPr lang="en-US" sz="1400" dirty="0">
              <a:latin typeface="Times New Roman" panose="02020603050405020304" pitchFamily="18" charset="0"/>
              <a:cs typeface="Times New Roman" panose="02020603050405020304" pitchFamily="18" charset="0"/>
            </a:endParaRPr>
          </a:p>
        </p:txBody>
      </p:sp>
      <p:sp>
        <p:nvSpPr>
          <p:cNvPr id="20" name="Shape 17"/>
          <p:cNvSpPr/>
          <p:nvPr/>
        </p:nvSpPr>
        <p:spPr>
          <a:xfrm>
            <a:off x="6032786" y="3126185"/>
            <a:ext cx="5734568" cy="1585595"/>
          </a:xfrm>
          <a:prstGeom prst="roundRect">
            <a:avLst>
              <a:gd name="adj" fmla="val 3513"/>
            </a:avLst>
          </a:prstGeom>
          <a:solidFill>
            <a:srgbClr val="DADBF1"/>
          </a:solidFill>
          <a:ln w="7620">
            <a:solidFill>
              <a:srgbClr val="C0C1D7"/>
            </a:solidFill>
            <a:prstDash val="solid"/>
          </a:ln>
        </p:spPr>
      </p:sp>
      <p:sp>
        <p:nvSpPr>
          <p:cNvPr id="21" name="Text 18"/>
          <p:cNvSpPr/>
          <p:nvPr/>
        </p:nvSpPr>
        <p:spPr>
          <a:xfrm>
            <a:off x="6187262" y="3248427"/>
            <a:ext cx="1435968" cy="234986"/>
          </a:xfrm>
          <a:prstGeom prst="rect">
            <a:avLst/>
          </a:prstGeom>
          <a:noFill/>
          <a:ln/>
        </p:spPr>
        <p:txBody>
          <a:bodyPr wrap="none" lIns="0" tIns="0" rIns="0" bIns="0" rtlCol="0" anchor="t"/>
          <a:lstStyle/>
          <a:p>
            <a:pPr marL="0" indent="0" algn="l">
              <a:lnSpc>
                <a:spcPts val="1600"/>
              </a:lnSpc>
              <a:buNone/>
            </a:pPr>
            <a:r>
              <a:rPr lang="en-US" sz="1400" b="1" dirty="0">
                <a:solidFill>
                  <a:srgbClr val="272525"/>
                </a:solidFill>
                <a:latin typeface="Times New Roman" panose="02020603050405020304" pitchFamily="18" charset="0"/>
                <a:ea typeface="Inter Bold" pitchFamily="34" charset="-122"/>
                <a:cs typeface="Times New Roman" panose="02020603050405020304" pitchFamily="18" charset="0"/>
              </a:rPr>
              <a:t>Hạn chế</a:t>
            </a:r>
            <a:endParaRPr lang="en-US" sz="1400" dirty="0">
              <a:latin typeface="Times New Roman" panose="02020603050405020304" pitchFamily="18" charset="0"/>
              <a:cs typeface="Times New Roman" panose="02020603050405020304" pitchFamily="18" charset="0"/>
            </a:endParaRPr>
          </a:p>
        </p:txBody>
      </p:sp>
      <p:sp>
        <p:nvSpPr>
          <p:cNvPr id="22" name="Text 19"/>
          <p:cNvSpPr/>
          <p:nvPr/>
        </p:nvSpPr>
        <p:spPr>
          <a:xfrm>
            <a:off x="6187261" y="3533060"/>
            <a:ext cx="5425619" cy="249317"/>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Chưa hyperparameter tuning (GridSearch, Bayesian Optimization)</a:t>
            </a:r>
            <a:endParaRPr lang="en-US" sz="1400" dirty="0">
              <a:latin typeface="Times New Roman" panose="02020603050405020304" pitchFamily="18" charset="0"/>
              <a:cs typeface="Times New Roman" panose="02020603050405020304" pitchFamily="18" charset="0"/>
            </a:endParaRPr>
          </a:p>
        </p:txBody>
      </p:sp>
      <p:sp>
        <p:nvSpPr>
          <p:cNvPr id="23" name="Text 20"/>
          <p:cNvSpPr/>
          <p:nvPr/>
        </p:nvSpPr>
        <p:spPr>
          <a:xfrm>
            <a:off x="6187261" y="3798927"/>
            <a:ext cx="5425619" cy="249317"/>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Chưa thử ensemble stacking/blending</a:t>
            </a:r>
            <a:endParaRPr lang="en-US" sz="1400" dirty="0">
              <a:latin typeface="Times New Roman" panose="02020603050405020304" pitchFamily="18" charset="0"/>
              <a:cs typeface="Times New Roman" panose="02020603050405020304" pitchFamily="18" charset="0"/>
            </a:endParaRPr>
          </a:p>
        </p:txBody>
      </p:sp>
      <p:sp>
        <p:nvSpPr>
          <p:cNvPr id="24" name="Text 21"/>
          <p:cNvSpPr/>
          <p:nvPr/>
        </p:nvSpPr>
        <p:spPr>
          <a:xfrm>
            <a:off x="6187261" y="4064793"/>
            <a:ext cx="5425619" cy="249317"/>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Chưa feature selection (RFE, LASSO)</a:t>
            </a:r>
            <a:endParaRPr lang="en-US" sz="1400" dirty="0">
              <a:latin typeface="Times New Roman" panose="02020603050405020304" pitchFamily="18" charset="0"/>
              <a:cs typeface="Times New Roman" panose="02020603050405020304" pitchFamily="18" charset="0"/>
            </a:endParaRPr>
          </a:p>
        </p:txBody>
      </p:sp>
      <p:sp>
        <p:nvSpPr>
          <p:cNvPr id="25" name="Text 22"/>
          <p:cNvSpPr/>
          <p:nvPr/>
        </p:nvSpPr>
        <p:spPr>
          <a:xfrm>
            <a:off x="6194762" y="4349829"/>
            <a:ext cx="5425619" cy="249317"/>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000000"/>
                </a:solidFill>
                <a:latin typeface="Times New Roman" panose="02020603050405020304" pitchFamily="18" charset="0"/>
                <a:ea typeface="Inter" pitchFamily="34" charset="-122"/>
                <a:cs typeface="Times New Roman" panose="02020603050405020304" pitchFamily="18" charset="0"/>
              </a:rPr>
              <a:t>⚠️</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Thời gian huấn luyện tăng 31-133% sau FE</a:t>
            </a:r>
            <a:endParaRPr lang="en-US" sz="1400" dirty="0">
              <a:latin typeface="Times New Roman" panose="02020603050405020304" pitchFamily="18" charset="0"/>
              <a:cs typeface="Times New Roman" panose="02020603050405020304" pitchFamily="18" charset="0"/>
            </a:endParaRPr>
          </a:p>
        </p:txBody>
      </p:sp>
      <p:sp>
        <p:nvSpPr>
          <p:cNvPr id="26" name="Text 23"/>
          <p:cNvSpPr/>
          <p:nvPr/>
        </p:nvSpPr>
        <p:spPr>
          <a:xfrm>
            <a:off x="713184" y="4868942"/>
            <a:ext cx="13204031" cy="211931"/>
          </a:xfrm>
          <a:prstGeom prst="rect">
            <a:avLst/>
          </a:prstGeom>
          <a:noFill/>
          <a:ln/>
        </p:spPr>
        <p:txBody>
          <a:bodyPr wrap="none" lIns="0" tIns="0" rIns="0" bIns="0" rtlCol="0" anchor="t"/>
          <a:lstStyle/>
          <a:p>
            <a:pPr marL="0" indent="0" algn="l">
              <a:lnSpc>
                <a:spcPts val="1650"/>
              </a:lnSpc>
              <a:buNone/>
            </a:pPr>
            <a:r>
              <a:rPr lang="en-US" sz="1400" b="1" dirty="0">
                <a:solidFill>
                  <a:srgbClr val="272525"/>
                </a:solidFill>
                <a:latin typeface="Times New Roman" panose="02020603050405020304" pitchFamily="18" charset="0"/>
                <a:ea typeface="Inter" pitchFamily="34" charset="-122"/>
                <a:cs typeface="Times New Roman" panose="02020603050405020304" pitchFamily="18" charset="0"/>
              </a:rPr>
              <a:t>HƯỚNG PHÁT TRIỂN:</a:t>
            </a:r>
            <a:endParaRPr lang="en-US" sz="1400" dirty="0">
              <a:latin typeface="Times New Roman" panose="02020603050405020304" pitchFamily="18" charset="0"/>
              <a:cs typeface="Times New Roman" panose="02020603050405020304" pitchFamily="18" charset="0"/>
            </a:endParaRPr>
          </a:p>
        </p:txBody>
      </p:sp>
      <p:sp>
        <p:nvSpPr>
          <p:cNvPr id="28" name="Text 24"/>
          <p:cNvSpPr/>
          <p:nvPr/>
        </p:nvSpPr>
        <p:spPr>
          <a:xfrm>
            <a:off x="713184" y="5160289"/>
            <a:ext cx="1733788" cy="206931"/>
          </a:xfrm>
          <a:prstGeom prst="rect">
            <a:avLst/>
          </a:prstGeom>
          <a:noFill/>
          <a:ln/>
        </p:spPr>
        <p:txBody>
          <a:bodyPr wrap="none" lIns="0" tIns="0" rIns="0" bIns="0" rtlCol="0" anchor="t"/>
          <a:lstStyle/>
          <a:p>
            <a:pPr marL="0" indent="0" algn="l">
              <a:lnSpc>
                <a:spcPts val="1600"/>
              </a:lnSpc>
              <a:buNone/>
            </a:pPr>
            <a:r>
              <a:rPr lang="en-US" sz="1400" b="1" dirty="0">
                <a:solidFill>
                  <a:srgbClr val="272525"/>
                </a:solidFill>
                <a:latin typeface="Times New Roman" panose="02020603050405020304" pitchFamily="18" charset="0"/>
                <a:ea typeface="Inter Bold" pitchFamily="34" charset="-122"/>
                <a:cs typeface="Times New Roman" panose="02020603050405020304" pitchFamily="18" charset="0"/>
              </a:rPr>
              <a:t>Ngắn hạn (3-6 tháng)</a:t>
            </a:r>
            <a:endParaRPr lang="en-US" sz="1400" dirty="0">
              <a:latin typeface="Times New Roman" panose="02020603050405020304" pitchFamily="18" charset="0"/>
              <a:cs typeface="Times New Roman" panose="02020603050405020304" pitchFamily="18" charset="0"/>
            </a:endParaRPr>
          </a:p>
        </p:txBody>
      </p:sp>
      <p:sp>
        <p:nvSpPr>
          <p:cNvPr id="29" name="Text 25"/>
          <p:cNvSpPr/>
          <p:nvPr/>
        </p:nvSpPr>
        <p:spPr>
          <a:xfrm>
            <a:off x="713184" y="5446634"/>
            <a:ext cx="4048244"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Hyperparameter Optimization → Mục tiêu: RMSLE </a:t>
            </a:r>
          </a:p>
          <a:p>
            <a:pPr algn="l">
              <a:lnSpc>
                <a:spcPts val="1650"/>
              </a:lnSpc>
              <a:buSzPct val="100000"/>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&lt; 0.12</a:t>
            </a:r>
            <a:endParaRPr lang="en-US" sz="1400" dirty="0">
              <a:latin typeface="Times New Roman" panose="02020603050405020304" pitchFamily="18" charset="0"/>
              <a:cs typeface="Times New Roman" panose="02020603050405020304" pitchFamily="18" charset="0"/>
            </a:endParaRPr>
          </a:p>
        </p:txBody>
      </p:sp>
      <p:sp>
        <p:nvSpPr>
          <p:cNvPr id="30" name="Text 26"/>
          <p:cNvSpPr/>
          <p:nvPr/>
        </p:nvSpPr>
        <p:spPr>
          <a:xfrm>
            <a:off x="720805" y="5834619"/>
            <a:ext cx="4048244"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Ensemble stacking (GBR + XGB + RF) → Top 10%</a:t>
            </a:r>
          </a:p>
          <a:p>
            <a:pPr algn="l">
              <a:lnSpc>
                <a:spcPts val="1650"/>
              </a:lnSpc>
              <a:buSzPct val="100000"/>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Kaggle</a:t>
            </a:r>
            <a:endParaRPr lang="en-US" sz="1400" dirty="0">
              <a:latin typeface="Times New Roman" panose="02020603050405020304" pitchFamily="18" charset="0"/>
              <a:cs typeface="Times New Roman" panose="02020603050405020304" pitchFamily="18" charset="0"/>
            </a:endParaRPr>
          </a:p>
        </p:txBody>
      </p:sp>
      <p:sp>
        <p:nvSpPr>
          <p:cNvPr id="31" name="Text 27"/>
          <p:cNvSpPr/>
          <p:nvPr/>
        </p:nvSpPr>
        <p:spPr>
          <a:xfrm>
            <a:off x="713184" y="6286739"/>
            <a:ext cx="4048244"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Feature selection (giảm chiều, tăng tốc)</a:t>
            </a:r>
            <a:endParaRPr lang="en-US" sz="1400" dirty="0">
              <a:latin typeface="Times New Roman" panose="02020603050405020304" pitchFamily="18" charset="0"/>
              <a:cs typeface="Times New Roman" panose="02020603050405020304" pitchFamily="18" charset="0"/>
            </a:endParaRPr>
          </a:p>
        </p:txBody>
      </p:sp>
      <p:sp>
        <p:nvSpPr>
          <p:cNvPr id="33" name="Text 28"/>
          <p:cNvSpPr/>
          <p:nvPr/>
        </p:nvSpPr>
        <p:spPr>
          <a:xfrm>
            <a:off x="4928752" y="5153182"/>
            <a:ext cx="1851898" cy="206931"/>
          </a:xfrm>
          <a:prstGeom prst="rect">
            <a:avLst/>
          </a:prstGeom>
          <a:noFill/>
          <a:ln/>
        </p:spPr>
        <p:txBody>
          <a:bodyPr wrap="none" lIns="0" tIns="0" rIns="0" bIns="0" rtlCol="0" anchor="t"/>
          <a:lstStyle/>
          <a:p>
            <a:pPr marL="0" indent="0" algn="l">
              <a:lnSpc>
                <a:spcPts val="1600"/>
              </a:lnSpc>
              <a:buNone/>
            </a:pPr>
            <a:r>
              <a:rPr lang="en-US" sz="1400" b="1" dirty="0">
                <a:solidFill>
                  <a:srgbClr val="272525"/>
                </a:solidFill>
                <a:latin typeface="Times New Roman" panose="02020603050405020304" pitchFamily="18" charset="0"/>
                <a:ea typeface="Inter Bold" pitchFamily="34" charset="-122"/>
                <a:cs typeface="Times New Roman" panose="02020603050405020304" pitchFamily="18" charset="0"/>
              </a:rPr>
              <a:t>Trung hạn (6-12 tháng)</a:t>
            </a:r>
            <a:endParaRPr lang="en-US" sz="1400" dirty="0">
              <a:latin typeface="Times New Roman" panose="02020603050405020304" pitchFamily="18" charset="0"/>
              <a:cs typeface="Times New Roman" panose="02020603050405020304" pitchFamily="18" charset="0"/>
            </a:endParaRPr>
          </a:p>
        </p:txBody>
      </p:sp>
      <p:sp>
        <p:nvSpPr>
          <p:cNvPr id="34" name="Text 29"/>
          <p:cNvSpPr/>
          <p:nvPr/>
        </p:nvSpPr>
        <p:spPr>
          <a:xfrm>
            <a:off x="4928752" y="5439527"/>
            <a:ext cx="4048244"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Deep Learning (TabNet, Neural Networks)</a:t>
            </a:r>
            <a:endParaRPr lang="en-US" sz="1400" dirty="0">
              <a:latin typeface="Times New Roman" panose="02020603050405020304" pitchFamily="18" charset="0"/>
              <a:cs typeface="Times New Roman" panose="02020603050405020304" pitchFamily="18" charset="0"/>
            </a:endParaRPr>
          </a:p>
        </p:txBody>
      </p:sp>
      <p:sp>
        <p:nvSpPr>
          <p:cNvPr id="35" name="Text 30"/>
          <p:cNvSpPr/>
          <p:nvPr/>
        </p:nvSpPr>
        <p:spPr>
          <a:xfrm>
            <a:off x="4928752" y="5697774"/>
            <a:ext cx="4048244"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AutoML (H2O, TPOT, AutoGluon)</a:t>
            </a:r>
            <a:endParaRPr lang="en-US" sz="1400" dirty="0">
              <a:latin typeface="Times New Roman" panose="02020603050405020304" pitchFamily="18" charset="0"/>
              <a:cs typeface="Times New Roman" panose="02020603050405020304" pitchFamily="18" charset="0"/>
            </a:endParaRPr>
          </a:p>
        </p:txBody>
      </p:sp>
      <p:sp>
        <p:nvSpPr>
          <p:cNvPr id="36" name="Text 31"/>
          <p:cNvSpPr/>
          <p:nvPr/>
        </p:nvSpPr>
        <p:spPr>
          <a:xfrm>
            <a:off x="4928752" y="5956020"/>
            <a:ext cx="4048244" cy="211931"/>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Deployment: Flask API + Streamlit Web App</a:t>
            </a:r>
            <a:endParaRPr lang="en-US" sz="1400" dirty="0">
              <a:latin typeface="Times New Roman" panose="02020603050405020304" pitchFamily="18" charset="0"/>
              <a:cs typeface="Times New Roman" panose="02020603050405020304" pitchFamily="18" charset="0"/>
            </a:endParaRPr>
          </a:p>
        </p:txBody>
      </p:sp>
      <p:sp>
        <p:nvSpPr>
          <p:cNvPr id="38" name="Text 32"/>
          <p:cNvSpPr/>
          <p:nvPr/>
        </p:nvSpPr>
        <p:spPr>
          <a:xfrm>
            <a:off x="8678226" y="5162351"/>
            <a:ext cx="1145408" cy="446413"/>
          </a:xfrm>
          <a:prstGeom prst="rect">
            <a:avLst/>
          </a:prstGeom>
          <a:noFill/>
          <a:ln/>
        </p:spPr>
        <p:txBody>
          <a:bodyPr wrap="none" lIns="0" tIns="0" rIns="0" bIns="0" rtlCol="0" anchor="t"/>
          <a:lstStyle/>
          <a:p>
            <a:pPr marL="0" indent="0" algn="l">
              <a:lnSpc>
                <a:spcPts val="1600"/>
              </a:lnSpc>
              <a:buNone/>
            </a:pPr>
            <a:r>
              <a:rPr lang="en-US" sz="1400" b="1" dirty="0">
                <a:solidFill>
                  <a:srgbClr val="272525"/>
                </a:solidFill>
                <a:latin typeface="Times New Roman" panose="02020603050405020304" pitchFamily="18" charset="0"/>
                <a:ea typeface="Inter Bold" pitchFamily="34" charset="-122"/>
                <a:cs typeface="Times New Roman" panose="02020603050405020304" pitchFamily="18" charset="0"/>
              </a:rPr>
              <a:t>Dài hạn (1-2 năm)</a:t>
            </a:r>
            <a:endParaRPr lang="en-US" sz="1400" dirty="0">
              <a:latin typeface="Times New Roman" panose="02020603050405020304" pitchFamily="18" charset="0"/>
              <a:cs typeface="Times New Roman" panose="02020603050405020304" pitchFamily="18" charset="0"/>
            </a:endParaRPr>
          </a:p>
        </p:txBody>
      </p:sp>
      <p:sp>
        <p:nvSpPr>
          <p:cNvPr id="39" name="Text 33"/>
          <p:cNvSpPr/>
          <p:nvPr/>
        </p:nvSpPr>
        <p:spPr>
          <a:xfrm>
            <a:off x="8678225" y="5454302"/>
            <a:ext cx="2800591" cy="457199"/>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Mở rộng dataset (multi-region)</a:t>
            </a:r>
            <a:endParaRPr lang="en-US" sz="1400" dirty="0">
              <a:latin typeface="Times New Roman" panose="02020603050405020304" pitchFamily="18" charset="0"/>
              <a:cs typeface="Times New Roman" panose="02020603050405020304" pitchFamily="18" charset="0"/>
            </a:endParaRPr>
          </a:p>
        </p:txBody>
      </p:sp>
      <p:sp>
        <p:nvSpPr>
          <p:cNvPr id="40" name="Text 34"/>
          <p:cNvSpPr/>
          <p:nvPr/>
        </p:nvSpPr>
        <p:spPr>
          <a:xfrm>
            <a:off x="8678225" y="5712548"/>
            <a:ext cx="2800591" cy="457199"/>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Research paper publication</a:t>
            </a:r>
            <a:endParaRPr lang="en-US" sz="1400" dirty="0">
              <a:latin typeface="Times New Roman" panose="02020603050405020304" pitchFamily="18" charset="0"/>
              <a:cs typeface="Times New Roman" panose="02020603050405020304" pitchFamily="18" charset="0"/>
            </a:endParaRPr>
          </a:p>
        </p:txBody>
      </p:sp>
      <p:sp>
        <p:nvSpPr>
          <p:cNvPr id="41" name="Text 35"/>
          <p:cNvSpPr/>
          <p:nvPr/>
        </p:nvSpPr>
        <p:spPr>
          <a:xfrm>
            <a:off x="8678225" y="5970795"/>
            <a:ext cx="2800591" cy="457199"/>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Real-world application (real estate </a:t>
            </a:r>
          </a:p>
          <a:p>
            <a:pPr algn="l">
              <a:lnSpc>
                <a:spcPts val="1650"/>
              </a:lnSpc>
              <a:buSzPct val="100000"/>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platforms)</a:t>
            </a:r>
            <a:endParaRPr lang="en-US" sz="1400" dirty="0">
              <a:latin typeface="Times New Roman" panose="02020603050405020304" pitchFamily="18" charset="0"/>
              <a:cs typeface="Times New Roman" panose="02020603050405020304" pitchFamily="18" charset="0"/>
            </a:endParaRPr>
          </a:p>
        </p:txBody>
      </p:sp>
      <p:sp>
        <p:nvSpPr>
          <p:cNvPr id="42" name="Text 36"/>
          <p:cNvSpPr/>
          <p:nvPr/>
        </p:nvSpPr>
        <p:spPr>
          <a:xfrm>
            <a:off x="713183" y="6538674"/>
            <a:ext cx="13204031" cy="219551"/>
          </a:xfrm>
          <a:prstGeom prst="rect">
            <a:avLst/>
          </a:prstGeom>
          <a:noFill/>
          <a:ln/>
        </p:spPr>
        <p:txBody>
          <a:bodyPr wrap="none" lIns="0" tIns="0" rIns="0" bIns="0" rtlCol="0" anchor="t"/>
          <a:lstStyle/>
          <a:p>
            <a:pPr marL="0" indent="0" algn="l">
              <a:lnSpc>
                <a:spcPts val="1650"/>
              </a:lnSpc>
              <a:buNone/>
            </a:pPr>
            <a:r>
              <a:rPr lang="en-US" sz="1400" b="1" dirty="0">
                <a:solidFill>
                  <a:srgbClr val="272525"/>
                </a:solidFill>
                <a:latin typeface="Times New Roman" panose="02020603050405020304" pitchFamily="18" charset="0"/>
                <a:ea typeface="Inter" pitchFamily="34" charset="-122"/>
                <a:cs typeface="Times New Roman" panose="02020603050405020304" pitchFamily="18" charset="0"/>
              </a:rPr>
              <a:t>ỨNG DỤNG THỰC TẾ:</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Định giá tự động cho sàn BĐS.  </a:t>
            </a:r>
            <a:r>
              <a:rPr lang="en-US" sz="1400" dirty="0" err="1">
                <a:solidFill>
                  <a:srgbClr val="272525"/>
                </a:solidFill>
                <a:latin typeface="Times New Roman" panose="02020603050405020304" pitchFamily="18" charset="0"/>
                <a:ea typeface="Inter" pitchFamily="34" charset="-122"/>
                <a:cs typeface="Times New Roman" panose="02020603050405020304" pitchFamily="18" charset="0"/>
              </a:rPr>
              <a:t>Hỗ</a:t>
            </a: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 trợ quyết định đầu tư.  Risk assessment cho ngân hàng/mortgage</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415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796924"/>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p>
        </p:txBody>
      </p:sp>
      <p:sp>
        <p:nvSpPr>
          <p:cNvPr id="7" name="Content Placeholder 6">
            <a:extLst>
              <a:ext uri="{FF2B5EF4-FFF2-40B4-BE49-F238E27FC236}">
                <a16:creationId xmlns:a16="http://schemas.microsoft.com/office/drawing/2014/main" id="{6BBBCEA4-F227-404B-BB84-19B586F3928B}"/>
              </a:ext>
            </a:extLst>
          </p:cNvPr>
          <p:cNvSpPr>
            <a:spLocks noGrp="1"/>
          </p:cNvSpPr>
          <p:nvPr>
            <p:ph sz="half" idx="1"/>
          </p:nvPr>
        </p:nvSpPr>
        <p:spPr>
          <a:xfrm>
            <a:off x="838200" y="1016000"/>
            <a:ext cx="10515600" cy="5562600"/>
          </a:xfrm>
        </p:spPr>
        <p:txBody>
          <a:bodyPr/>
          <a:lstStyle/>
          <a:p>
            <a:pPr marL="0" indent="0">
              <a:buNone/>
            </a:pPr>
            <a:r>
              <a:rPr lang="en-US" sz="2400">
                <a:solidFill>
                  <a:srgbClr val="484237"/>
                </a:solidFill>
                <a:latin typeface="Times New Roman" panose="02020603050405020304" pitchFamily="18" charset="0"/>
                <a:ea typeface="Gelasio" pitchFamily="34" charset="-122"/>
                <a:cs typeface="Times New Roman" panose="02020603050405020304" pitchFamily="18" charset="0"/>
              </a:rPr>
              <a:t>1.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Kiểm</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tra</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giá</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trị</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bất</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thường</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(Outliers):</a:t>
            </a:r>
          </a:p>
          <a:p>
            <a:pPr marL="0" indent="0">
              <a:buNone/>
            </a:pP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1.1 </a:t>
            </a:r>
            <a:r>
              <a:rPr lang="en-US" sz="1800">
                <a:solidFill>
                  <a:srgbClr val="484237"/>
                </a:solidFill>
                <a:latin typeface="Times New Roman" panose="02020603050405020304" pitchFamily="18" charset="0"/>
                <a:cs typeface="Times New Roman" panose="02020603050405020304" pitchFamily="18" charset="0"/>
              </a:rPr>
              <a:t>–</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i="1" err="1">
                <a:solidFill>
                  <a:srgbClr val="484237"/>
                </a:solidFill>
                <a:latin typeface="Times New Roman" panose="02020603050405020304" pitchFamily="18" charset="0"/>
                <a:ea typeface="Gelasio" pitchFamily="34" charset="-122"/>
                <a:cs typeface="Times New Roman" panose="02020603050405020304" pitchFamily="18" charset="0"/>
              </a:rPr>
              <a:t>Khái</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i="1" err="1">
                <a:solidFill>
                  <a:srgbClr val="484237"/>
                </a:solidFill>
                <a:latin typeface="Times New Roman" panose="02020603050405020304" pitchFamily="18" charset="0"/>
                <a:ea typeface="Gelasio" pitchFamily="34" charset="-122"/>
                <a:cs typeface="Times New Roman" panose="02020603050405020304" pitchFamily="18" charset="0"/>
              </a:rPr>
              <a:t>niệm</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a:t>
            </a:r>
          </a:p>
          <a:p>
            <a:pPr marL="0" indent="0">
              <a:lnSpc>
                <a:spcPct val="100000"/>
              </a:lnSpc>
              <a:spcBef>
                <a:spcPts val="400"/>
              </a:spcBef>
              <a:buNone/>
            </a:pPr>
            <a:r>
              <a:rPr lang="vi-VN" sz="1800">
                <a:solidFill>
                  <a:srgbClr val="484237"/>
                </a:solidFill>
                <a:latin typeface="Times New Roman" panose="02020603050405020304" pitchFamily="18" charset="0"/>
                <a:cs typeface="Times New Roman" panose="02020603050405020304" pitchFamily="18" charset="0"/>
              </a:rPr>
              <a:t>Các ngoại lệ</a:t>
            </a:r>
            <a:r>
              <a:rPr lang="en-US" sz="1800">
                <a:solidFill>
                  <a:srgbClr val="484237"/>
                </a:solidFill>
                <a:latin typeface="Times New Roman" panose="02020603050405020304" pitchFamily="18" charset="0"/>
                <a:cs typeface="Times New Roman" panose="02020603050405020304" pitchFamily="18" charset="0"/>
              </a:rPr>
              <a:t> (Outliers)</a:t>
            </a:r>
            <a:r>
              <a:rPr lang="vi-VN" sz="1800">
                <a:solidFill>
                  <a:srgbClr val="484237"/>
                </a:solidFill>
                <a:latin typeface="Times New Roman" panose="02020603050405020304" pitchFamily="18" charset="0"/>
                <a:cs typeface="Times New Roman" panose="02020603050405020304" pitchFamily="18" charset="0"/>
              </a:rPr>
              <a:t> trong bối cảnh đánh giá thông tin, là những điểm thông tin sai lệch đáng kể so với các quan sát trong tập dữ liệu. Những điểm bất thường này có thể hiển thị dưới dạng giá trị cao hoặc thấp đáng ngạc nhiên, làm gián đoạn quá trình phân phối dữ liệu. ﻿</a:t>
            </a:r>
            <a:endParaRPr lang="en-US" sz="1800">
              <a:solidFill>
                <a:srgbClr val="484237"/>
              </a:solidFill>
              <a:latin typeface="Times New Roman" panose="02020603050405020304" pitchFamily="18" charset="0"/>
              <a:cs typeface="Times New Roman" panose="02020603050405020304" pitchFamily="18" charset="0"/>
            </a:endParaRPr>
          </a:p>
          <a:p>
            <a:pPr marL="0" indent="0">
              <a:lnSpc>
                <a:spcPct val="100000"/>
              </a:lnSpc>
              <a:spcBef>
                <a:spcPts val="400"/>
              </a:spcBef>
              <a:buNone/>
            </a:pPr>
            <a:r>
              <a:rPr lang="vi-VN" sz="1800">
                <a:solidFill>
                  <a:srgbClr val="484237"/>
                </a:solidFill>
                <a:latin typeface="Times New Roman" panose="02020603050405020304" pitchFamily="18" charset="0"/>
                <a:cs typeface="Times New Roman" panose="02020603050405020304" pitchFamily="18" charset="0"/>
              </a:rPr>
              <a:t>Ví dụ: trong tập dữ liệu về số liệu </a:t>
            </a:r>
            <a:r>
              <a:rPr lang="en-US" sz="1800" err="1">
                <a:solidFill>
                  <a:srgbClr val="484237"/>
                </a:solidFill>
                <a:latin typeface="Times New Roman" panose="02020603050405020304" pitchFamily="18" charset="0"/>
                <a:cs typeface="Times New Roman" panose="02020603050405020304" pitchFamily="18" charset="0"/>
              </a:rPr>
              <a:t>doanh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bán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hàng</a:t>
            </a:r>
            <a:r>
              <a:rPr lang="en-US" sz="1800">
                <a:solidFill>
                  <a:srgbClr val="484237"/>
                </a:solidFill>
                <a:latin typeface="Times New Roman" panose="02020603050405020304" pitchFamily="18" charset="0"/>
                <a:cs typeface="Times New Roman" panose="02020603050405020304" pitchFamily="18" charset="0"/>
              </a:rPr>
              <a:t> </a:t>
            </a:r>
            <a:r>
              <a:rPr lang="vi-VN" sz="1800">
                <a:solidFill>
                  <a:srgbClr val="484237"/>
                </a:solidFill>
                <a:latin typeface="Times New Roman" panose="02020603050405020304" pitchFamily="18" charset="0"/>
                <a:cs typeface="Times New Roman" panose="02020603050405020304" pitchFamily="18" charset="0"/>
              </a:rPr>
              <a:t>hàng tháng, nếu thu nhập trong một tháng cao hơn nhiều so với doanh thu của các tháng khác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còn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lại</a:t>
            </a:r>
            <a:r>
              <a:rPr lang="vi-VN" sz="1800">
                <a:solidFill>
                  <a:srgbClr val="484237"/>
                </a:solidFill>
                <a:latin typeface="Times New Roman" panose="02020603050405020304" pitchFamily="18" charset="0"/>
                <a:cs typeface="Times New Roman" panose="02020603050405020304" pitchFamily="18" charset="0"/>
              </a:rPr>
              <a:t> thì </a:t>
            </a:r>
            <a:r>
              <a:rPr lang="en-US" sz="1800" err="1">
                <a:solidFill>
                  <a:srgbClr val="484237"/>
                </a:solidFill>
                <a:latin typeface="Times New Roman" panose="02020603050405020304" pitchFamily="18" charset="0"/>
                <a:cs typeface="Times New Roman" panose="02020603050405020304" pitchFamily="18" charset="0"/>
              </a:rPr>
              <a:t>nó</a:t>
            </a:r>
            <a:r>
              <a:rPr lang="vi-VN" sz="1800">
                <a:solidFill>
                  <a:srgbClr val="484237"/>
                </a:solidFill>
                <a:latin typeface="Times New Roman" panose="02020603050405020304" pitchFamily="18" charset="0"/>
                <a:cs typeface="Times New Roman" panose="02020603050405020304" pitchFamily="18" charset="0"/>
              </a:rPr>
              <a:t> sẽ được coi là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một</a:t>
            </a:r>
            <a:r>
              <a:rPr lang="vi-VN" sz="1800">
                <a:solidFill>
                  <a:srgbClr val="484237"/>
                </a:solidFill>
                <a:latin typeface="Times New Roman" panose="02020603050405020304" pitchFamily="18" charset="0"/>
                <a:cs typeface="Times New Roman" panose="02020603050405020304" pitchFamily="18" charset="0"/>
              </a:rPr>
              <a:t> ngoại lệ.</a:t>
            </a:r>
            <a:r>
              <a:rPr lang="en-US" sz="1800">
                <a:solidFill>
                  <a:srgbClr val="484237"/>
                </a:solidFill>
                <a:latin typeface="Times New Roman" panose="02020603050405020304" pitchFamily="18" charset="0"/>
                <a:cs typeface="Times New Roman" panose="02020603050405020304" pitchFamily="18" charset="0"/>
              </a:rPr>
              <a:t> </a:t>
            </a:r>
          </a:p>
          <a:p>
            <a:pPr marL="0" indent="0">
              <a:lnSpc>
                <a:spcPct val="100000"/>
              </a:lnSpc>
              <a:buNone/>
            </a:pPr>
            <a:r>
              <a:rPr lang="en-US" sz="1800" err="1">
                <a:solidFill>
                  <a:srgbClr val="484237"/>
                </a:solidFill>
                <a:latin typeface="Times New Roman" panose="02020603050405020304" pitchFamily="18" charset="0"/>
                <a:cs typeface="Times New Roman" panose="02020603050405020304" pitchFamily="18" charset="0"/>
              </a:rPr>
              <a:t>Ví</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dụ</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đồ</a:t>
            </a:r>
            <a:r>
              <a:rPr lang="en-US" sz="1800">
                <a:solidFill>
                  <a:srgbClr val="484237"/>
                </a:solidFill>
                <a:latin typeface="Times New Roman" panose="02020603050405020304" pitchFamily="18" charset="0"/>
                <a:cs typeface="Times New Roman" panose="02020603050405020304" pitchFamily="18" charset="0"/>
              </a:rPr>
              <a:t> scatter </a:t>
            </a:r>
            <a:r>
              <a:rPr lang="en-US" sz="1800" err="1">
                <a:solidFill>
                  <a:srgbClr val="484237"/>
                </a:solidFill>
                <a:latin typeface="Times New Roman" panose="02020603050405020304" pitchFamily="18" charset="0"/>
                <a:cs typeface="Times New Roman" panose="02020603050405020304" pitchFamily="18" charset="0"/>
              </a:rPr>
              <a:t>về</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một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thường</a:t>
            </a:r>
            <a:r>
              <a:rPr lang="en-US" sz="1800">
                <a:solidFill>
                  <a:srgbClr val="484237"/>
                </a:solidFill>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092E0F87-152F-45EC-85A9-4AC75A27F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097" y="3708563"/>
            <a:ext cx="4243805" cy="2870037"/>
          </a:xfrm>
          <a:prstGeom prst="rect">
            <a:avLst/>
          </a:prstGeom>
        </p:spPr>
      </p:pic>
    </p:spTree>
    <p:extLst>
      <p:ext uri="{BB962C8B-B14F-4D97-AF65-F5344CB8AC3E}">
        <p14:creationId xmlns:p14="http://schemas.microsoft.com/office/powerpoint/2010/main" val="72756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796924"/>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p>
        </p:txBody>
      </p:sp>
      <p:sp>
        <p:nvSpPr>
          <p:cNvPr id="7" name="Content Placeholder 6">
            <a:extLst>
              <a:ext uri="{FF2B5EF4-FFF2-40B4-BE49-F238E27FC236}">
                <a16:creationId xmlns:a16="http://schemas.microsoft.com/office/drawing/2014/main" id="{6BBBCEA4-F227-404B-BB84-19B586F3928B}"/>
              </a:ext>
            </a:extLst>
          </p:cNvPr>
          <p:cNvSpPr>
            <a:spLocks noGrp="1"/>
          </p:cNvSpPr>
          <p:nvPr>
            <p:ph sz="half" idx="1"/>
          </p:nvPr>
        </p:nvSpPr>
        <p:spPr>
          <a:xfrm>
            <a:off x="838200" y="1016000"/>
            <a:ext cx="10515600" cy="5562600"/>
          </a:xfrm>
        </p:spPr>
        <p:txBody>
          <a:bodyPr/>
          <a:lstStyle/>
          <a:p>
            <a:pPr marL="0" indent="0">
              <a:buNone/>
            </a:pPr>
            <a:r>
              <a:rPr lang="en-US" sz="2400">
                <a:solidFill>
                  <a:srgbClr val="484237"/>
                </a:solidFill>
                <a:latin typeface="Times New Roman" panose="02020603050405020304" pitchFamily="18" charset="0"/>
                <a:ea typeface="Gelasio" pitchFamily="34" charset="-122"/>
                <a:cs typeface="Times New Roman" panose="02020603050405020304" pitchFamily="18" charset="0"/>
              </a:rPr>
              <a:t>1. Kiểm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tra</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giá</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trị</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bất</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thường</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(Outliers):</a:t>
            </a:r>
          </a:p>
          <a:p>
            <a:pPr marL="0" indent="0">
              <a:buNone/>
            </a:pP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1.2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Outliers trong bài toán </a:t>
            </a:r>
            <a:r>
              <a:rPr lang="en-US" sz="1800" i="1">
                <a:solidFill>
                  <a:srgbClr val="484237"/>
                </a:solidFill>
                <a:latin typeface="Times New Roman" panose="02020603050405020304" pitchFamily="18" charset="0"/>
                <a:ea typeface="Gelasio Semi Bold" pitchFamily="34" charset="-122"/>
                <a:cs typeface="Times New Roman" panose="02020603050405020304" pitchFamily="18" charset="0"/>
              </a:rPr>
              <a:t>House Prices Prediction: </a:t>
            </a:r>
          </a:p>
          <a:p>
            <a:pPr marL="0" indent="0">
              <a:buNone/>
            </a:pPr>
            <a:r>
              <a:rPr lang="en-US" sz="1800">
                <a:solidFill>
                  <a:srgbClr val="484237"/>
                </a:solidFill>
                <a:latin typeface="Times New Roman" panose="02020603050405020304" pitchFamily="18" charset="0"/>
                <a:ea typeface="Gelasio" pitchFamily="34" charset="-122"/>
                <a:cs typeface="Times New Roman" panose="02020603050405020304" pitchFamily="18" charset="0"/>
              </a:rPr>
              <a:t>Cụ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thể</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trong</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bộ</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dữ</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liệu</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House Prices Prediction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chúng</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ta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sẽ</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xử</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lý</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các</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cột</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dữ</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liệu</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dạng</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Semi Bold" pitchFamily="34" charset="-122"/>
                <a:cs typeface="Times New Roman" panose="02020603050405020304" pitchFamily="18" charset="0"/>
              </a:rPr>
              <a:t>số</a:t>
            </a:r>
            <a:r>
              <a:rPr lang="en-US" sz="1800">
                <a:solidFill>
                  <a:srgbClr val="484237"/>
                </a:solidFill>
                <a:latin typeface="Times New Roman" panose="02020603050405020304" pitchFamily="18" charset="0"/>
                <a:ea typeface="Gelasio Semi Bold" pitchFamily="34" charset="-122"/>
                <a:cs typeface="Times New Roman" panose="02020603050405020304" pitchFamily="18" charset="0"/>
              </a:rPr>
              <a:t> (number)</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ở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biểu</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đồ</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phân</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tán</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(scatter)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sau</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giữa</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cột</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LotFrontage</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chiều</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dài</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mặt</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tiền</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feet)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và</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giá</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bán</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ngôi</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nhà</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SalePrice</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USD).</a:t>
            </a:r>
          </a:p>
          <a:p>
            <a:pPr marL="0" indent="0">
              <a:lnSpc>
                <a:spcPct val="100000"/>
              </a:lnSpc>
              <a:spcBef>
                <a:spcPts val="400"/>
              </a:spcBef>
              <a:buNone/>
            </a:pPr>
            <a:r>
              <a:rPr lang="vi-VN" sz="1800">
                <a:solidFill>
                  <a:srgbClr val="484237"/>
                </a:solidFill>
                <a:latin typeface="Times New Roman" panose="02020603050405020304" pitchFamily="18" charset="0"/>
                <a:ea typeface="Gelasio" pitchFamily="34" charset="-122"/>
                <a:cs typeface="Times New Roman" panose="02020603050405020304" pitchFamily="18" charset="0"/>
              </a:rPr>
              <a:t>Từ biểu đồ cho thấy phần lớn các điểm dữ liệu tập trung trong khoảng LotFrontage từ 40 –</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100 feet, với giá nhà dao động chủ yếu trong khoảng 100,000 – 400,000 USD. Điều này nói lên rằng</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các ngôi nhà trong bộ dữ liệu có mặt tiền vừa phải và giá tương đối đồng đều theo xu hướng. </a:t>
            </a: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buNone/>
            </a:pPr>
            <a:r>
              <a:rPr lang="vi-VN" sz="1800">
                <a:solidFill>
                  <a:srgbClr val="484237"/>
                </a:solidFill>
                <a:latin typeface="Times New Roman" panose="02020603050405020304" pitchFamily="18" charset="0"/>
                <a:ea typeface="Gelasio" pitchFamily="34" charset="-122"/>
                <a:cs typeface="Times New Roman" panose="02020603050405020304" pitchFamily="18" charset="0"/>
              </a:rPr>
              <a:t>Tuy nhiên, có </a:t>
            </a:r>
            <a:r>
              <a:rPr lang="vi-VN" sz="1800" i="1">
                <a:solidFill>
                  <a:srgbClr val="484237"/>
                </a:solidFill>
                <a:latin typeface="Times New Roman" panose="02020603050405020304" pitchFamily="18" charset="0"/>
                <a:ea typeface="Gelasio" pitchFamily="34" charset="-122"/>
                <a:cs typeface="Times New Roman" panose="02020603050405020304" pitchFamily="18" charset="0"/>
              </a:rPr>
              <a:t>hai điểm dữ liệu </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a:t>
            </a:r>
            <a:r>
              <a:rPr lang="en-US" sz="1800" i="1" err="1">
                <a:solidFill>
                  <a:srgbClr val="484237"/>
                </a:solidFill>
                <a:latin typeface="Times New Roman" panose="02020603050405020304" pitchFamily="18" charset="0"/>
                <a:ea typeface="Gelasio" pitchFamily="34" charset="-122"/>
                <a:cs typeface="Times New Roman" panose="02020603050405020304" pitchFamily="18" charset="0"/>
              </a:rPr>
              <a:t>được</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i="1" err="1">
                <a:solidFill>
                  <a:srgbClr val="484237"/>
                </a:solidFill>
                <a:latin typeface="Times New Roman" panose="02020603050405020304" pitchFamily="18" charset="0"/>
                <a:ea typeface="Gelasio" pitchFamily="34" charset="-122"/>
                <a:cs typeface="Times New Roman" panose="02020603050405020304" pitchFamily="18" charset="0"/>
              </a:rPr>
              <a:t>khoanh</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i="1" err="1">
                <a:solidFill>
                  <a:srgbClr val="484237"/>
                </a:solidFill>
                <a:latin typeface="Times New Roman" panose="02020603050405020304" pitchFamily="18" charset="0"/>
                <a:ea typeface="Gelasio" pitchFamily="34" charset="-122"/>
                <a:cs typeface="Times New Roman" panose="02020603050405020304" pitchFamily="18" charset="0"/>
              </a:rPr>
              <a:t>tròn</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nằm tách </a:t>
            </a: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buNone/>
            </a:pPr>
            <a:r>
              <a:rPr lang="vi-VN" sz="1800">
                <a:solidFill>
                  <a:srgbClr val="484237"/>
                </a:solidFill>
                <a:latin typeface="Times New Roman" panose="02020603050405020304" pitchFamily="18" charset="0"/>
                <a:ea typeface="Gelasio" pitchFamily="34" charset="-122"/>
                <a:cs typeface="Times New Roman" panose="02020603050405020304" pitchFamily="18" charset="0"/>
              </a:rPr>
              <a:t>biệt</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h</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ẳn</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khỏi cụm</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chính (với LotFrontage &gt; 300).</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Hai điểm </a:t>
            </a: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buNone/>
            </a:pPr>
            <a:r>
              <a:rPr lang="en-US" sz="1800">
                <a:solidFill>
                  <a:srgbClr val="484237"/>
                </a:solidFill>
                <a:latin typeface="Times New Roman" panose="02020603050405020304" pitchFamily="18" charset="0"/>
                <a:ea typeface="Gelasio" pitchFamily="34" charset="-122"/>
                <a:cs typeface="Times New Roman" panose="02020603050405020304" pitchFamily="18" charset="0"/>
              </a:rPr>
              <a:t>n</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ày</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không tuân theo xu hướng chung,</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biểu thị</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của</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 các giá trị</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p>
          <a:p>
            <a:pPr marL="0" indent="0">
              <a:lnSpc>
                <a:spcPct val="100000"/>
              </a:lnSpc>
              <a:spcBef>
                <a:spcPts val="400"/>
              </a:spcBef>
              <a:buNone/>
            </a:pPr>
            <a:r>
              <a:rPr lang="vi-VN" sz="1800">
                <a:solidFill>
                  <a:srgbClr val="484237"/>
                </a:solidFill>
                <a:latin typeface="Times New Roman" panose="02020603050405020304" pitchFamily="18" charset="0"/>
                <a:ea typeface="Gelasio" pitchFamily="34" charset="-122"/>
                <a:cs typeface="Times New Roman" panose="02020603050405020304" pitchFamily="18" charset="0"/>
              </a:rPr>
              <a:t>ngoại lệ</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vi-VN" sz="1800">
                <a:solidFill>
                  <a:srgbClr val="484237"/>
                </a:solidFill>
                <a:latin typeface="Times New Roman" panose="02020603050405020304" pitchFamily="18" charset="0"/>
                <a:ea typeface="Gelasio" pitchFamily="34" charset="-122"/>
                <a:cs typeface="Times New Roman" panose="02020603050405020304" pitchFamily="18" charset="0"/>
              </a:rPr>
              <a:t>vì vậy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để</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mô</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hình</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học</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máy</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có</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được</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xu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hướng</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tổng</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p>
          <a:p>
            <a:pPr marL="0" indent="0">
              <a:lnSpc>
                <a:spcPct val="100000"/>
              </a:lnSpc>
              <a:spcBef>
                <a:spcPts val="400"/>
              </a:spcBef>
              <a:buNone/>
            </a:pP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quát</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và</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ổn</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định</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hơn</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ta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sẽ</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phải</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loại</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bỏ</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điểm</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dữ</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liệu</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như</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p>
          <a:p>
            <a:pPr marL="0" indent="0">
              <a:lnSpc>
                <a:spcPct val="100000"/>
              </a:lnSpc>
              <a:spcBef>
                <a:spcPts val="400"/>
              </a:spcBef>
              <a:buNone/>
            </a:pP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thế</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này</a:t>
            </a: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p:txBody>
      </p:sp>
      <p:pic>
        <p:nvPicPr>
          <p:cNvPr id="11" name="Picture 10">
            <a:extLst>
              <a:ext uri="{FF2B5EF4-FFF2-40B4-BE49-F238E27FC236}">
                <a16:creationId xmlns:a16="http://schemas.microsoft.com/office/drawing/2014/main" id="{C91692B9-E4BC-4149-B114-B3457DC48EBF}"/>
              </a:ext>
            </a:extLst>
          </p:cNvPr>
          <p:cNvPicPr>
            <a:picLocks noChangeAspect="1"/>
          </p:cNvPicPr>
          <p:nvPr/>
        </p:nvPicPr>
        <p:blipFill rotWithShape="1">
          <a:blip r:embed="rId2"/>
          <a:srcRect t="831"/>
          <a:stretch/>
        </p:blipFill>
        <p:spPr>
          <a:xfrm>
            <a:off x="6638350" y="3036200"/>
            <a:ext cx="4715450" cy="3542400"/>
          </a:xfrm>
          <a:prstGeom prst="rect">
            <a:avLst/>
          </a:prstGeom>
        </p:spPr>
      </p:pic>
      <p:sp>
        <p:nvSpPr>
          <p:cNvPr id="14" name="Oval 13">
            <a:extLst>
              <a:ext uri="{FF2B5EF4-FFF2-40B4-BE49-F238E27FC236}">
                <a16:creationId xmlns:a16="http://schemas.microsoft.com/office/drawing/2014/main" id="{257500FC-4EB4-4ACF-B0AB-9FD1F4195A7F}"/>
              </a:ext>
            </a:extLst>
          </p:cNvPr>
          <p:cNvSpPr/>
          <p:nvPr/>
        </p:nvSpPr>
        <p:spPr>
          <a:xfrm>
            <a:off x="10906125" y="4895850"/>
            <a:ext cx="361950" cy="79692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rgbClr val="C00000"/>
                </a:solidFill>
              </a:ln>
            </a:endParaRPr>
          </a:p>
        </p:txBody>
      </p:sp>
    </p:spTree>
    <p:extLst>
      <p:ext uri="{BB962C8B-B14F-4D97-AF65-F5344CB8AC3E}">
        <p14:creationId xmlns:p14="http://schemas.microsoft.com/office/powerpoint/2010/main" val="226657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796924"/>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p>
        </p:txBody>
      </p:sp>
      <p:sp>
        <p:nvSpPr>
          <p:cNvPr id="7" name="Content Placeholder 6">
            <a:extLst>
              <a:ext uri="{FF2B5EF4-FFF2-40B4-BE49-F238E27FC236}">
                <a16:creationId xmlns:a16="http://schemas.microsoft.com/office/drawing/2014/main" id="{6BBBCEA4-F227-404B-BB84-19B586F3928B}"/>
              </a:ext>
            </a:extLst>
          </p:cNvPr>
          <p:cNvSpPr>
            <a:spLocks noGrp="1"/>
          </p:cNvSpPr>
          <p:nvPr>
            <p:ph sz="half" idx="1"/>
          </p:nvPr>
        </p:nvSpPr>
        <p:spPr>
          <a:xfrm>
            <a:off x="838200" y="1016000"/>
            <a:ext cx="10515600" cy="5562600"/>
          </a:xfrm>
        </p:spPr>
        <p:txBody>
          <a:bodyPr/>
          <a:lstStyle/>
          <a:p>
            <a:pPr marL="0" indent="0">
              <a:buNone/>
            </a:pPr>
            <a:r>
              <a:rPr lang="en-US" sz="2400">
                <a:solidFill>
                  <a:srgbClr val="484237"/>
                </a:solidFill>
                <a:latin typeface="Times New Roman" panose="02020603050405020304" pitchFamily="18" charset="0"/>
                <a:ea typeface="Gelasio" pitchFamily="34" charset="-122"/>
                <a:cs typeface="Times New Roman" panose="02020603050405020304" pitchFamily="18" charset="0"/>
              </a:rPr>
              <a:t>1. Kiểm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tra</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giá</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trị</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bất</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2400" err="1">
                <a:solidFill>
                  <a:srgbClr val="484237"/>
                </a:solidFill>
                <a:latin typeface="Times New Roman" panose="02020603050405020304" pitchFamily="18" charset="0"/>
                <a:ea typeface="Gelasio" pitchFamily="34" charset="-122"/>
                <a:cs typeface="Times New Roman" panose="02020603050405020304" pitchFamily="18" charset="0"/>
              </a:rPr>
              <a:t>thường</a:t>
            </a:r>
            <a:r>
              <a:rPr lang="en-US" sz="2400">
                <a:solidFill>
                  <a:srgbClr val="484237"/>
                </a:solidFill>
                <a:latin typeface="Times New Roman" panose="02020603050405020304" pitchFamily="18" charset="0"/>
                <a:ea typeface="Gelasio" pitchFamily="34" charset="-122"/>
                <a:cs typeface="Times New Roman" panose="02020603050405020304" pitchFamily="18" charset="0"/>
              </a:rPr>
              <a:t> (Outliers):</a:t>
            </a:r>
          </a:p>
          <a:p>
            <a:pPr marL="0" indent="0">
              <a:buNone/>
            </a:pP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1.2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Outliers trong bài toán </a:t>
            </a:r>
            <a:r>
              <a:rPr lang="en-US" sz="1800" i="1">
                <a:solidFill>
                  <a:srgbClr val="484237"/>
                </a:solidFill>
                <a:latin typeface="Times New Roman" panose="02020603050405020304" pitchFamily="18" charset="0"/>
                <a:ea typeface="Gelasio Semi Bold" pitchFamily="34" charset="-122"/>
                <a:cs typeface="Times New Roman" panose="02020603050405020304" pitchFamily="18" charset="0"/>
              </a:rPr>
              <a:t>House Prices Prediction: </a:t>
            </a:r>
            <a:endParaRPr lang="en-US" sz="24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buNone/>
            </a:pP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Và</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để</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lấy</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ra 2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giá</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trị</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bất</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thường</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này</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ta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sử</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dụng</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các</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câu</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lệnh</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để</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khoanh</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vùng</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nó</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a:t>
            </a: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spcAft>
                <a:spcPts val="400"/>
              </a:spcAft>
              <a:buNone/>
            </a:pP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Giá</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trị</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được</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lấy</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 ra </a:t>
            </a:r>
            <a:r>
              <a:rPr lang="en-US" sz="1800" err="1">
                <a:solidFill>
                  <a:srgbClr val="484237"/>
                </a:solidFill>
                <a:latin typeface="Times New Roman" panose="02020603050405020304" pitchFamily="18" charset="0"/>
                <a:ea typeface="Gelasio" pitchFamily="34" charset="-122"/>
                <a:cs typeface="Times New Roman" panose="02020603050405020304" pitchFamily="18" charset="0"/>
              </a:rPr>
              <a:t>gồm</a:t>
            </a:r>
            <a:r>
              <a:rPr lang="en-US" sz="1800">
                <a:solidFill>
                  <a:srgbClr val="484237"/>
                </a:solidFill>
                <a:latin typeface="Times New Roman" panose="02020603050405020304" pitchFamily="18" charset="0"/>
                <a:ea typeface="Gelasio" pitchFamily="34" charset="-122"/>
                <a:cs typeface="Times New Roman" panose="02020603050405020304" pitchFamily="18" charset="0"/>
              </a:rPr>
              <a:t>:</a:t>
            </a: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a:p>
            <a:pPr marL="0" indent="0">
              <a:lnSpc>
                <a:spcPct val="100000"/>
              </a:lnSpc>
              <a:spcBef>
                <a:spcPts val="400"/>
              </a:spcBef>
              <a:spcAft>
                <a:spcPts val="400"/>
              </a:spcAft>
              <a:buNone/>
            </a:pPr>
            <a:r>
              <a:rPr lang="en-US" sz="18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2 id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được</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lấy</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ra bao </a:t>
            </a:r>
            <a:r>
              <a:rPr lang="en-US" sz="1600" err="1">
                <a:solidFill>
                  <a:srgbClr val="484237"/>
                </a:solidFill>
                <a:latin typeface="Times New Roman" panose="02020603050405020304" pitchFamily="18" charset="0"/>
                <a:ea typeface="Gelasio" pitchFamily="34" charset="-122"/>
                <a:cs typeface="Times New Roman" panose="02020603050405020304" pitchFamily="18" charset="0"/>
              </a:rPr>
              <a:t>gồm</a:t>
            </a:r>
            <a:r>
              <a:rPr lang="en-US" sz="1600">
                <a:solidFill>
                  <a:srgbClr val="484237"/>
                </a:solidFill>
                <a:latin typeface="Times New Roman" panose="02020603050405020304" pitchFamily="18" charset="0"/>
                <a:ea typeface="Gelasio" pitchFamily="34" charset="-122"/>
                <a:cs typeface="Times New Roman" panose="02020603050405020304" pitchFamily="18" charset="0"/>
              </a:rPr>
              <a:t>: 935, 1299 </a:t>
            </a:r>
          </a:p>
          <a:p>
            <a:pPr marL="0" indent="0">
              <a:lnSpc>
                <a:spcPct val="100000"/>
              </a:lnSpc>
              <a:spcBef>
                <a:spcPts val="400"/>
              </a:spcBef>
              <a:spcAft>
                <a:spcPts val="400"/>
              </a:spcAft>
              <a:buNone/>
            </a:pPr>
            <a:endParaRPr lang="en-US" sz="1800">
              <a:solidFill>
                <a:srgbClr val="484237"/>
              </a:solidFill>
              <a:latin typeface="Times New Roman" panose="02020603050405020304" pitchFamily="18" charset="0"/>
              <a:ea typeface="Gelasio" pitchFamily="34" charset="-122"/>
              <a:cs typeface="Times New Roman" panose="02020603050405020304" pitchFamily="18" charset="0"/>
            </a:endParaRPr>
          </a:p>
        </p:txBody>
      </p:sp>
      <p:pic>
        <p:nvPicPr>
          <p:cNvPr id="11" name="Picture 10">
            <a:extLst>
              <a:ext uri="{FF2B5EF4-FFF2-40B4-BE49-F238E27FC236}">
                <a16:creationId xmlns:a16="http://schemas.microsoft.com/office/drawing/2014/main" id="{C91692B9-E4BC-4149-B114-B3457DC48EBF}"/>
              </a:ext>
            </a:extLst>
          </p:cNvPr>
          <p:cNvPicPr>
            <a:picLocks noChangeAspect="1"/>
          </p:cNvPicPr>
          <p:nvPr/>
        </p:nvPicPr>
        <p:blipFill rotWithShape="1">
          <a:blip r:embed="rId2"/>
          <a:srcRect t="831"/>
          <a:stretch/>
        </p:blipFill>
        <p:spPr>
          <a:xfrm>
            <a:off x="6696075" y="2968321"/>
            <a:ext cx="4719783" cy="3553979"/>
          </a:xfrm>
          <a:prstGeom prst="rect">
            <a:avLst/>
          </a:prstGeom>
        </p:spPr>
      </p:pic>
      <p:sp>
        <p:nvSpPr>
          <p:cNvPr id="14" name="Oval 13">
            <a:extLst>
              <a:ext uri="{FF2B5EF4-FFF2-40B4-BE49-F238E27FC236}">
                <a16:creationId xmlns:a16="http://schemas.microsoft.com/office/drawing/2014/main" id="{257500FC-4EB4-4ACF-B0AB-9FD1F4195A7F}"/>
              </a:ext>
            </a:extLst>
          </p:cNvPr>
          <p:cNvSpPr/>
          <p:nvPr/>
        </p:nvSpPr>
        <p:spPr>
          <a:xfrm>
            <a:off x="10905838" y="5003800"/>
            <a:ext cx="361950" cy="79692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rgbClr val="C00000"/>
                </a:solidFill>
              </a:ln>
            </a:endParaRPr>
          </a:p>
        </p:txBody>
      </p:sp>
      <p:pic>
        <p:nvPicPr>
          <p:cNvPr id="6" name="Picture 5">
            <a:extLst>
              <a:ext uri="{FF2B5EF4-FFF2-40B4-BE49-F238E27FC236}">
                <a16:creationId xmlns:a16="http://schemas.microsoft.com/office/drawing/2014/main" id="{650C4A03-B6AC-41A8-AB69-18AC56B22739}"/>
              </a:ext>
            </a:extLst>
          </p:cNvPr>
          <p:cNvPicPr>
            <a:picLocks noChangeAspect="1"/>
          </p:cNvPicPr>
          <p:nvPr/>
        </p:nvPicPr>
        <p:blipFill>
          <a:blip r:embed="rId3"/>
          <a:stretch>
            <a:fillRect/>
          </a:stretch>
        </p:blipFill>
        <p:spPr>
          <a:xfrm>
            <a:off x="838200" y="2323790"/>
            <a:ext cx="4191585" cy="533474"/>
          </a:xfrm>
          <a:prstGeom prst="rect">
            <a:avLst/>
          </a:prstGeom>
        </p:spPr>
      </p:pic>
      <p:pic>
        <p:nvPicPr>
          <p:cNvPr id="9" name="Picture 8">
            <a:extLst>
              <a:ext uri="{FF2B5EF4-FFF2-40B4-BE49-F238E27FC236}">
                <a16:creationId xmlns:a16="http://schemas.microsoft.com/office/drawing/2014/main" id="{AC50EAD0-1A0A-424D-B0A3-B1C51CAE034E}"/>
              </a:ext>
            </a:extLst>
          </p:cNvPr>
          <p:cNvPicPr>
            <a:picLocks noChangeAspect="1"/>
          </p:cNvPicPr>
          <p:nvPr/>
        </p:nvPicPr>
        <p:blipFill>
          <a:blip r:embed="rId4"/>
          <a:stretch>
            <a:fillRect/>
          </a:stretch>
        </p:blipFill>
        <p:spPr>
          <a:xfrm>
            <a:off x="838200" y="2971800"/>
            <a:ext cx="5717583" cy="463487"/>
          </a:xfrm>
          <a:prstGeom prst="rect">
            <a:avLst/>
          </a:prstGeom>
        </p:spPr>
      </p:pic>
      <p:pic>
        <p:nvPicPr>
          <p:cNvPr id="12" name="Picture 11">
            <a:extLst>
              <a:ext uri="{FF2B5EF4-FFF2-40B4-BE49-F238E27FC236}">
                <a16:creationId xmlns:a16="http://schemas.microsoft.com/office/drawing/2014/main" id="{C047572B-CEBC-4556-81EE-EBA733D2DBB2}"/>
              </a:ext>
            </a:extLst>
          </p:cNvPr>
          <p:cNvPicPr>
            <a:picLocks noChangeAspect="1"/>
          </p:cNvPicPr>
          <p:nvPr/>
        </p:nvPicPr>
        <p:blipFill>
          <a:blip r:embed="rId5"/>
          <a:stretch>
            <a:fillRect/>
          </a:stretch>
        </p:blipFill>
        <p:spPr>
          <a:xfrm>
            <a:off x="838200" y="3460245"/>
            <a:ext cx="5714425" cy="1455707"/>
          </a:xfrm>
          <a:prstGeom prst="rect">
            <a:avLst/>
          </a:prstGeom>
        </p:spPr>
      </p:pic>
      <p:cxnSp>
        <p:nvCxnSpPr>
          <p:cNvPr id="15" name="Straight Arrow Connector 14">
            <a:extLst>
              <a:ext uri="{FF2B5EF4-FFF2-40B4-BE49-F238E27FC236}">
                <a16:creationId xmlns:a16="http://schemas.microsoft.com/office/drawing/2014/main" id="{CD6F6098-6794-45CE-87B7-CEA688E83C9D}"/>
              </a:ext>
            </a:extLst>
          </p:cNvPr>
          <p:cNvCxnSpPr>
            <a:cxnSpLocks/>
          </p:cNvCxnSpPr>
          <p:nvPr/>
        </p:nvCxnSpPr>
        <p:spPr>
          <a:xfrm>
            <a:off x="2028825" y="4915952"/>
            <a:ext cx="1085850" cy="1080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34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B6E8-85C9-4D85-B61A-C6786184FC04}"/>
              </a:ext>
            </a:extLst>
          </p:cNvPr>
          <p:cNvSpPr>
            <a:spLocks noGrp="1"/>
          </p:cNvSpPr>
          <p:nvPr>
            <p:ph type="title"/>
          </p:nvPr>
        </p:nvSpPr>
        <p:spPr>
          <a:xfrm>
            <a:off x="838200" y="365126"/>
            <a:ext cx="10515600" cy="642408"/>
          </a:xfrm>
        </p:spPr>
        <p:txBody>
          <a:bodyPr/>
          <a:lstStyle/>
          <a:p>
            <a:r>
              <a:rPr lang="en-US" sz="3600" b="1">
                <a:solidFill>
                  <a:srgbClr val="484237"/>
                </a:solidFill>
                <a:latin typeface="Times New Roman" panose="02020603050405020304" pitchFamily="18" charset="0"/>
                <a:cs typeface="Times New Roman" panose="02020603050405020304" pitchFamily="18" charset="0"/>
              </a:rPr>
              <a:t>II. </a:t>
            </a:r>
            <a:r>
              <a:rPr lang="en-US" sz="3600" b="1" err="1">
                <a:solidFill>
                  <a:srgbClr val="484237"/>
                </a:solidFill>
                <a:latin typeface="Times New Roman" panose="02020603050405020304" pitchFamily="18" charset="0"/>
                <a:cs typeface="Times New Roman" panose="02020603050405020304" pitchFamily="18" charset="0"/>
              </a:rPr>
              <a:t>Phân</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tích</a:t>
            </a:r>
            <a:r>
              <a:rPr lang="en-US" sz="3600" b="1">
                <a:solidFill>
                  <a:srgbClr val="484237"/>
                </a:solidFill>
                <a:latin typeface="Times New Roman" panose="02020603050405020304" pitchFamily="18" charset="0"/>
                <a:cs typeface="Times New Roman" panose="02020603050405020304" pitchFamily="18" charset="0"/>
              </a:rPr>
              <a:t> &amp; </a:t>
            </a:r>
            <a:r>
              <a:rPr lang="en-US" sz="3600" b="1" err="1">
                <a:solidFill>
                  <a:srgbClr val="484237"/>
                </a:solidFill>
                <a:latin typeface="Times New Roman" panose="02020603050405020304" pitchFamily="18" charset="0"/>
                <a:cs typeface="Times New Roman" panose="02020603050405020304" pitchFamily="18" charset="0"/>
              </a:rPr>
              <a:t>khám</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phá</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dữ</a:t>
            </a:r>
            <a:r>
              <a:rPr lang="en-US" sz="3600" b="1">
                <a:solidFill>
                  <a:srgbClr val="484237"/>
                </a:solidFill>
                <a:latin typeface="Times New Roman" panose="02020603050405020304" pitchFamily="18" charset="0"/>
                <a:cs typeface="Times New Roman" panose="02020603050405020304" pitchFamily="18" charset="0"/>
              </a:rPr>
              <a:t> </a:t>
            </a:r>
            <a:r>
              <a:rPr lang="en-US" sz="3600" b="1" err="1">
                <a:solidFill>
                  <a:srgbClr val="484237"/>
                </a:solidFill>
                <a:latin typeface="Times New Roman" panose="02020603050405020304" pitchFamily="18" charset="0"/>
                <a:cs typeface="Times New Roman" panose="02020603050405020304" pitchFamily="18" charset="0"/>
              </a:rPr>
              <a:t>liệu</a:t>
            </a:r>
            <a:r>
              <a:rPr lang="en-US" sz="3600" b="1">
                <a:solidFill>
                  <a:srgbClr val="484237"/>
                </a:solidFill>
                <a:latin typeface="Times New Roman" panose="02020603050405020304" pitchFamily="18" charset="0"/>
                <a:cs typeface="Times New Roman" panose="02020603050405020304" pitchFamily="18" charset="0"/>
              </a:rPr>
              <a:t> (EDA)</a:t>
            </a:r>
            <a:endParaRPr lang="en-US" b="1">
              <a:solidFill>
                <a:srgbClr val="484237"/>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49DAA-5F67-4F7B-BFDB-2370D7ECFCB9}"/>
              </a:ext>
            </a:extLst>
          </p:cNvPr>
          <p:cNvSpPr>
            <a:spLocks noGrp="1"/>
          </p:cNvSpPr>
          <p:nvPr>
            <p:ph sz="half" idx="1"/>
          </p:nvPr>
        </p:nvSpPr>
        <p:spPr>
          <a:xfrm>
            <a:off x="838201" y="1007534"/>
            <a:ext cx="10515599" cy="5485340"/>
          </a:xfrm>
        </p:spPr>
        <p:txBody>
          <a:bodyPr/>
          <a:lstStyle/>
          <a:p>
            <a:pPr marL="0" indent="0">
              <a:buNone/>
            </a:pPr>
            <a:r>
              <a:rPr lang="en-US" sz="2400">
                <a:solidFill>
                  <a:srgbClr val="484237"/>
                </a:solidFill>
                <a:latin typeface="Times New Roman" panose="02020603050405020304" pitchFamily="18" charset="0"/>
                <a:cs typeface="Times New Roman" panose="02020603050405020304" pitchFamily="18" charset="0"/>
              </a:rPr>
              <a:t>1. Kiểm </a:t>
            </a:r>
            <a:r>
              <a:rPr lang="en-US" sz="2400" err="1">
                <a:solidFill>
                  <a:srgbClr val="484237"/>
                </a:solidFill>
                <a:latin typeface="Times New Roman" panose="02020603050405020304" pitchFamily="18" charset="0"/>
                <a:cs typeface="Times New Roman" panose="02020603050405020304" pitchFamily="18" charset="0"/>
              </a:rPr>
              <a:t>tra</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các</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giá</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trị</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bất</a:t>
            </a:r>
            <a:r>
              <a:rPr lang="en-US" sz="2400">
                <a:solidFill>
                  <a:srgbClr val="484237"/>
                </a:solidFill>
                <a:latin typeface="Times New Roman" panose="02020603050405020304" pitchFamily="18" charset="0"/>
                <a:cs typeface="Times New Roman" panose="02020603050405020304" pitchFamily="18" charset="0"/>
              </a:rPr>
              <a:t> </a:t>
            </a:r>
            <a:r>
              <a:rPr lang="en-US" sz="2400" err="1">
                <a:solidFill>
                  <a:srgbClr val="484237"/>
                </a:solidFill>
                <a:latin typeface="Times New Roman" panose="02020603050405020304" pitchFamily="18" charset="0"/>
                <a:cs typeface="Times New Roman" panose="02020603050405020304" pitchFamily="18" charset="0"/>
              </a:rPr>
              <a:t>thường</a:t>
            </a:r>
            <a:r>
              <a:rPr lang="en-US" sz="2400">
                <a:solidFill>
                  <a:srgbClr val="484237"/>
                </a:solidFill>
                <a:latin typeface="Times New Roman" panose="02020603050405020304" pitchFamily="18" charset="0"/>
                <a:cs typeface="Times New Roman" panose="02020603050405020304" pitchFamily="18" charset="0"/>
              </a:rPr>
              <a:t> (Outliers):</a:t>
            </a:r>
          </a:p>
          <a:p>
            <a:pPr marL="0" indent="0">
              <a:buNone/>
            </a:pP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1.2 </a:t>
            </a:r>
            <a:r>
              <a:rPr lang="en-US" sz="1800">
                <a:solidFill>
                  <a:srgbClr val="484237"/>
                </a:solidFill>
                <a:latin typeface="Times New Roman" panose="02020603050405020304" pitchFamily="18" charset="0"/>
                <a:cs typeface="Times New Roman" panose="02020603050405020304" pitchFamily="18" charset="0"/>
              </a:rPr>
              <a:t>– </a:t>
            </a:r>
            <a:r>
              <a:rPr lang="en-US" sz="1800" i="1">
                <a:solidFill>
                  <a:srgbClr val="484237"/>
                </a:solidFill>
                <a:latin typeface="Times New Roman" panose="02020603050405020304" pitchFamily="18" charset="0"/>
                <a:ea typeface="Gelasio" pitchFamily="34" charset="-122"/>
                <a:cs typeface="Times New Roman" panose="02020603050405020304" pitchFamily="18" charset="0"/>
              </a:rPr>
              <a:t>Outliers trong bài toán </a:t>
            </a:r>
            <a:r>
              <a:rPr lang="en-US" sz="1800" i="1">
                <a:solidFill>
                  <a:srgbClr val="484237"/>
                </a:solidFill>
                <a:latin typeface="Times New Roman" panose="02020603050405020304" pitchFamily="18" charset="0"/>
                <a:ea typeface="Gelasio Semi Bold" pitchFamily="34" charset="-122"/>
                <a:cs typeface="Times New Roman" panose="02020603050405020304" pitchFamily="18" charset="0"/>
              </a:rPr>
              <a:t>House Prices Prediction: </a:t>
            </a:r>
            <a:endParaRPr lang="en-US" sz="2400">
              <a:solidFill>
                <a:srgbClr val="484237"/>
              </a:solidFill>
              <a:latin typeface="Times New Roman" panose="02020603050405020304" pitchFamily="18" charset="0"/>
              <a:cs typeface="Times New Roman" panose="02020603050405020304" pitchFamily="18" charset="0"/>
            </a:endParaRPr>
          </a:p>
          <a:p>
            <a:pPr marL="0" indent="0">
              <a:buNone/>
            </a:pPr>
            <a:r>
              <a:rPr lang="en-US" sz="1800" err="1">
                <a:solidFill>
                  <a:srgbClr val="484237"/>
                </a:solidFill>
                <a:latin typeface="Times New Roman" panose="02020603050405020304" pitchFamily="18" charset="0"/>
                <a:cs typeface="Times New Roman" panose="02020603050405020304" pitchFamily="18" charset="0"/>
              </a:rPr>
              <a:t>Tương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tự</a:t>
            </a:r>
            <a:r>
              <a:rPr lang="en-US" sz="1800">
                <a:solidFill>
                  <a:srgbClr val="484237"/>
                </a:solidFill>
                <a:latin typeface="Times New Roman" panose="02020603050405020304" pitchFamily="18" charset="0"/>
                <a:cs typeface="Times New Roman" panose="02020603050405020304" pitchFamily="18" charset="0"/>
              </a:rPr>
              <a:t> ở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đồ</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biểu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diễn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mối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quan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hệ</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giữa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với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nhà</a:t>
            </a:r>
            <a:r>
              <a:rPr lang="en-US" sz="1800">
                <a:solidFill>
                  <a:srgbClr val="484237"/>
                </a:solidFill>
                <a:latin typeface="Times New Roman" panose="02020603050405020304" pitchFamily="18" charset="0"/>
                <a:cs typeface="Times New Roman" panose="02020603050405020304" pitchFamily="18" charset="0"/>
              </a:rPr>
              <a:t>, ta </a:t>
            </a:r>
            <a:r>
              <a:rPr lang="en-US" sz="1800" err="1">
                <a:solidFill>
                  <a:srgbClr val="484237"/>
                </a:solidFill>
                <a:latin typeface="Times New Roman" panose="02020603050405020304" pitchFamily="18" charset="0"/>
                <a:cs typeface="Times New Roman" panose="02020603050405020304" pitchFamily="18" charset="0"/>
              </a:rPr>
              <a:t>cũng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loại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bỏ</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lượt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giá</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trị</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thường</a:t>
            </a:r>
            <a:r>
              <a:rPr lang="en-US" sz="1800">
                <a:solidFill>
                  <a:srgbClr val="484237"/>
                </a:solidFill>
                <a:latin typeface="Times New Roman" panose="02020603050405020304" pitchFamily="18" charset="0"/>
                <a:cs typeface="Times New Roman" panose="02020603050405020304" pitchFamily="18" charset="0"/>
              </a:rPr>
              <a:t> này</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r>
              <a:rPr lang="en-US" sz="1600">
                <a:solidFill>
                  <a:srgbClr val="484237"/>
                </a:solidFill>
                <a:latin typeface="Times New Roman" panose="02020603050405020304" pitchFamily="18" charset="0"/>
                <a:cs typeface="Times New Roman" panose="02020603050405020304" pitchFamily="18" charset="0"/>
              </a:rPr>
              <a:t>             BsmtFinSF1		             </a:t>
            </a:r>
            <a:r>
              <a:rPr lang="en-US" sz="1600" err="1">
                <a:solidFill>
                  <a:srgbClr val="484237"/>
                </a:solidFill>
                <a:latin typeface="Times New Roman" panose="02020603050405020304" pitchFamily="18" charset="0"/>
                <a:cs typeface="Times New Roman" panose="02020603050405020304" pitchFamily="18" charset="0"/>
              </a:rPr>
              <a:t>TotalBsmtSF</a:t>
            </a:r>
            <a:r>
              <a:rPr lang="en-US" sz="1600">
                <a:solidFill>
                  <a:srgbClr val="484237"/>
                </a:solidFill>
                <a:latin typeface="Times New Roman" panose="02020603050405020304" pitchFamily="18" charset="0"/>
                <a:cs typeface="Times New Roman" panose="02020603050405020304" pitchFamily="18" charset="0"/>
              </a:rPr>
              <a:t>		        </a:t>
            </a:r>
            <a:r>
              <a:rPr lang="en-US" sz="1600" err="1">
                <a:solidFill>
                  <a:srgbClr val="484237"/>
                </a:solidFill>
                <a:latin typeface="Times New Roman" panose="02020603050405020304" pitchFamily="18" charset="0"/>
                <a:cs typeface="Times New Roman" panose="02020603050405020304" pitchFamily="18" charset="0"/>
              </a:rPr>
              <a:t>EnclosedPorch</a:t>
            </a:r>
            <a:r>
              <a:rPr lang="en-US" sz="1600">
                <a:solidFill>
                  <a:srgbClr val="484237"/>
                </a:solidFill>
                <a:latin typeface="Times New Roman" panose="02020603050405020304" pitchFamily="18" charset="0"/>
                <a:cs typeface="Times New Roman" panose="02020603050405020304" pitchFamily="18" charset="0"/>
              </a:rPr>
              <a:t>		          </a:t>
            </a:r>
            <a:r>
              <a:rPr lang="en-US" sz="1600" err="1">
                <a:solidFill>
                  <a:srgbClr val="484237"/>
                </a:solidFill>
                <a:latin typeface="Times New Roman" panose="02020603050405020304" pitchFamily="18" charset="0"/>
                <a:cs typeface="Times New Roman" panose="02020603050405020304" pitchFamily="18" charset="0"/>
              </a:rPr>
              <a:t>BsmtFullBath</a:t>
            </a:r>
            <a:endParaRPr lang="en-US" sz="1600">
              <a:solidFill>
                <a:srgbClr val="484237"/>
              </a:solidFill>
              <a:latin typeface="Times New Roman" panose="02020603050405020304" pitchFamily="18" charset="0"/>
              <a:cs typeface="Times New Roman" panose="02020603050405020304" pitchFamily="18" charset="0"/>
            </a:endParaRPr>
          </a:p>
          <a:p>
            <a:pPr marL="0" indent="0">
              <a:buNone/>
            </a:pPr>
            <a:r>
              <a:rPr lang="en-US" sz="1800" err="1">
                <a:solidFill>
                  <a:srgbClr val="484237"/>
                </a:solidFill>
                <a:latin typeface="Times New Roman" panose="02020603050405020304" pitchFamily="18" charset="0"/>
                <a:cs typeface="Times New Roman" panose="02020603050405020304" pitchFamily="18" charset="0"/>
              </a:rPr>
              <a:t>Và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rất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nhiều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cột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dữ</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liệu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dạng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số</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khác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nữa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của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bộ</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dữ</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liệu</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này</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phải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được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xem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xét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và</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lọc</a:t>
            </a:r>
            <a:r>
              <a:rPr lang="en-US" sz="1800">
                <a:solidFill>
                  <a:srgbClr val="484237"/>
                </a:solidFill>
                <a:latin typeface="Times New Roman" panose="02020603050405020304" pitchFamily="18" charset="0"/>
                <a:cs typeface="Times New Roman" panose="02020603050405020304" pitchFamily="18" charset="0"/>
              </a:rPr>
              <a:t> ra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tử</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tường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từ</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đó</a:t>
            </a:r>
            <a:r>
              <a:rPr lang="en-US" sz="1800">
                <a:solidFill>
                  <a:srgbClr val="484237"/>
                </a:solidFill>
                <a:latin typeface="Times New Roman" panose="02020603050405020304" pitchFamily="18" charset="0"/>
                <a:cs typeface="Times New Roman" panose="02020603050405020304" pitchFamily="18" charset="0"/>
              </a:rPr>
              <a:t> ta </a:t>
            </a:r>
            <a:r>
              <a:rPr lang="en-US" sz="1800" err="1">
                <a:solidFill>
                  <a:srgbClr val="484237"/>
                </a:solidFill>
                <a:latin typeface="Times New Roman" panose="02020603050405020304" pitchFamily="18" charset="0"/>
                <a:cs typeface="Times New Roman" panose="02020603050405020304" pitchFamily="18" charset="0"/>
              </a:rPr>
              <a:t>có</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được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danh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sách</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tử</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bất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thường</a:t>
            </a:r>
            <a:r>
              <a:rPr lang="en-US" sz="1800">
                <a:solidFill>
                  <a:srgbClr val="484237"/>
                </a:solidFill>
                <a:latin typeface="Times New Roman" panose="02020603050405020304" pitchFamily="18" charset="0"/>
                <a:cs typeface="Times New Roman" panose="02020603050405020304" pitchFamily="18" charset="0"/>
              </a:rPr>
              <a:t> (outliers) </a:t>
            </a:r>
            <a:r>
              <a:rPr lang="en-US" sz="1800" err="1">
                <a:solidFill>
                  <a:srgbClr val="484237"/>
                </a:solidFill>
                <a:latin typeface="Times New Roman" panose="02020603050405020304" pitchFamily="18" charset="0"/>
                <a:cs typeface="Times New Roman" panose="02020603050405020304" pitchFamily="18" charset="0"/>
              </a:rPr>
              <a:t>cần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loại</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bỏ</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gồm</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id </a:t>
            </a:r>
            <a:r>
              <a:rPr lang="en-US" sz="1800" err="1">
                <a:solidFill>
                  <a:srgbClr val="484237"/>
                </a:solidFill>
                <a:latin typeface="Times New Roman" panose="02020603050405020304" pitchFamily="18" charset="0"/>
                <a:cs typeface="Times New Roman" panose="02020603050405020304" pitchFamily="18" charset="0"/>
              </a:rPr>
              <a:t>như</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sau</a:t>
            </a:r>
            <a:r>
              <a:rPr lang="en-US" sz="1800">
                <a:solidFill>
                  <a:srgbClr val="484237"/>
                </a:solidFill>
                <a:latin typeface="Times New Roman" panose="02020603050405020304" pitchFamily="18" charset="0"/>
                <a:cs typeface="Times New Roman" panose="02020603050405020304" pitchFamily="18" charset="0"/>
              </a:rPr>
              <a:t>:</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a:p>
            <a:pPr>
              <a:buFont typeface="Symbol" panose="05050102010706020507" pitchFamily="18" charset="2"/>
              <a:buChar char="Þ"/>
            </a:pPr>
            <a:r>
              <a:rPr lang="en-US" sz="1800">
                <a:solidFill>
                  <a:srgbClr val="484237"/>
                </a:solidFill>
                <a:latin typeface="Times New Roman" panose="02020603050405020304" pitchFamily="18" charset="0"/>
                <a:cs typeface="Times New Roman" panose="02020603050405020304" pitchFamily="18" charset="0"/>
              </a:rPr>
              <a:t> Tổng </a:t>
            </a:r>
            <a:r>
              <a:rPr lang="en-US" sz="1800" err="1">
                <a:solidFill>
                  <a:srgbClr val="484237"/>
                </a:solidFill>
                <a:latin typeface="Times New Roman" panose="02020603050405020304" pitchFamily="18" charset="0"/>
                <a:cs typeface="Times New Roman" panose="02020603050405020304" pitchFamily="18" charset="0"/>
              </a:rPr>
              <a:t>cộng</a:t>
            </a:r>
            <a:r>
              <a:rPr lang="en-US" sz="1800">
                <a:solidFill>
                  <a:srgbClr val="484237"/>
                </a:solidFill>
                <a:latin typeface="Times New Roman" panose="02020603050405020304" pitchFamily="18" charset="0"/>
                <a:cs typeface="Times New Roman" panose="02020603050405020304" pitchFamily="18" charset="0"/>
              </a:rPr>
              <a:t> 21 id </a:t>
            </a:r>
            <a:r>
              <a:rPr lang="en-US" sz="1800" err="1">
                <a:solidFill>
                  <a:srgbClr val="484237"/>
                </a:solidFill>
                <a:latin typeface="Times New Roman" panose="02020603050405020304" pitchFamily="18" charset="0"/>
                <a:cs typeface="Times New Roman" panose="02020603050405020304" pitchFamily="18" charset="0"/>
              </a:rPr>
              <a:t>của</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phần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tử</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từ</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các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cột</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đặc</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trưng</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cần</a:t>
            </a:r>
            <a:r>
              <a:rPr lang="en-US" sz="1800">
                <a:solidFill>
                  <a:srgbClr val="484237"/>
                </a:solidFill>
                <a:latin typeface="Times New Roman" panose="02020603050405020304" pitchFamily="18" charset="0"/>
                <a:cs typeface="Times New Roman" panose="02020603050405020304" pitchFamily="18" charset="0"/>
              </a:rPr>
              <a:t> </a:t>
            </a:r>
            <a:r>
              <a:rPr lang="en-US" sz="1800" err="1">
                <a:solidFill>
                  <a:srgbClr val="484237"/>
                </a:solidFill>
                <a:latin typeface="Times New Roman" panose="02020603050405020304" pitchFamily="18" charset="0"/>
                <a:cs typeface="Times New Roman" panose="02020603050405020304" pitchFamily="18" charset="0"/>
              </a:rPr>
              <a:t>loại</a:t>
            </a:r>
            <a:r>
              <a:rPr lang="en-US" sz="1800">
                <a:solidFill>
                  <a:srgbClr val="484237"/>
                </a:solidFill>
                <a:latin typeface="Times New Roman" panose="02020603050405020304" pitchFamily="18" charset="0"/>
                <a:cs typeface="Times New Roman" panose="02020603050405020304" pitchFamily="18" charset="0"/>
              </a:rPr>
              <a:t> bỏ</a:t>
            </a:r>
          </a:p>
          <a:p>
            <a:pPr marL="0" indent="0">
              <a:buNone/>
            </a:pPr>
            <a:endParaRPr lang="en-US" sz="1800">
              <a:solidFill>
                <a:srgbClr val="484237"/>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34E62A-395C-48C8-A1E6-49F44BBA6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148" y="2484432"/>
            <a:ext cx="2562021" cy="1820039"/>
          </a:xfrm>
          <a:prstGeom prst="rect">
            <a:avLst/>
          </a:prstGeom>
        </p:spPr>
      </p:pic>
      <p:pic>
        <p:nvPicPr>
          <p:cNvPr id="7" name="Picture 6">
            <a:extLst>
              <a:ext uri="{FF2B5EF4-FFF2-40B4-BE49-F238E27FC236}">
                <a16:creationId xmlns:a16="http://schemas.microsoft.com/office/drawing/2014/main" id="{AB448E50-DBA9-4443-9884-D85ADDEFD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979" y="2484435"/>
            <a:ext cx="2562021" cy="1820040"/>
          </a:xfrm>
          <a:prstGeom prst="rect">
            <a:avLst/>
          </a:prstGeom>
        </p:spPr>
      </p:pic>
      <p:pic>
        <p:nvPicPr>
          <p:cNvPr id="9" name="Picture 8">
            <a:extLst>
              <a:ext uri="{FF2B5EF4-FFF2-40B4-BE49-F238E27FC236}">
                <a16:creationId xmlns:a16="http://schemas.microsoft.com/office/drawing/2014/main" id="{C8F4AE03-F9FE-4CC9-8CD6-D77EE56E9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810" y="2484434"/>
            <a:ext cx="2562020" cy="1820038"/>
          </a:xfrm>
          <a:prstGeom prst="rect">
            <a:avLst/>
          </a:prstGeom>
        </p:spPr>
      </p:pic>
      <p:pic>
        <p:nvPicPr>
          <p:cNvPr id="11" name="Picture 10">
            <a:extLst>
              <a:ext uri="{FF2B5EF4-FFF2-40B4-BE49-F238E27FC236}">
                <a16:creationId xmlns:a16="http://schemas.microsoft.com/office/drawing/2014/main" id="{D7F5DE33-EB45-445E-AE70-64E4E414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2978" y="2484435"/>
            <a:ext cx="2562018" cy="1820036"/>
          </a:xfrm>
          <a:prstGeom prst="rect">
            <a:avLst/>
          </a:prstGeom>
        </p:spPr>
      </p:pic>
      <p:sp>
        <p:nvSpPr>
          <p:cNvPr id="12" name="Oval 11">
            <a:extLst>
              <a:ext uri="{FF2B5EF4-FFF2-40B4-BE49-F238E27FC236}">
                <a16:creationId xmlns:a16="http://schemas.microsoft.com/office/drawing/2014/main" id="{7D460F82-2405-428C-AD73-274A0B91205F}"/>
              </a:ext>
            </a:extLst>
          </p:cNvPr>
          <p:cNvSpPr/>
          <p:nvPr/>
        </p:nvSpPr>
        <p:spPr>
          <a:xfrm>
            <a:off x="3125954" y="3621615"/>
            <a:ext cx="271463" cy="35718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0424A93C-37E1-4A07-8899-90EF3C517E6E}"/>
              </a:ext>
            </a:extLst>
          </p:cNvPr>
          <p:cNvSpPr/>
          <p:nvPr/>
        </p:nvSpPr>
        <p:spPr>
          <a:xfrm>
            <a:off x="5816767" y="3627700"/>
            <a:ext cx="274674" cy="33681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C840575B-2463-4158-A5D3-FF1A3779CE41}"/>
              </a:ext>
            </a:extLst>
          </p:cNvPr>
          <p:cNvSpPr/>
          <p:nvPr/>
        </p:nvSpPr>
        <p:spPr>
          <a:xfrm>
            <a:off x="8493292" y="3516840"/>
            <a:ext cx="261937" cy="29527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D6F15046-E3B1-4608-A530-88CB75AD4A37}"/>
              </a:ext>
            </a:extLst>
          </p:cNvPr>
          <p:cNvSpPr/>
          <p:nvPr/>
        </p:nvSpPr>
        <p:spPr>
          <a:xfrm>
            <a:off x="11186438" y="3627700"/>
            <a:ext cx="261937" cy="29527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8" name="Picture 17">
            <a:extLst>
              <a:ext uri="{FF2B5EF4-FFF2-40B4-BE49-F238E27FC236}">
                <a16:creationId xmlns:a16="http://schemas.microsoft.com/office/drawing/2014/main" id="{6DC25292-FB3A-493F-A6B5-C96A12E738E5}"/>
              </a:ext>
            </a:extLst>
          </p:cNvPr>
          <p:cNvPicPr>
            <a:picLocks noChangeAspect="1"/>
          </p:cNvPicPr>
          <p:nvPr/>
        </p:nvPicPr>
        <p:blipFill rotWithShape="1">
          <a:blip r:embed="rId6"/>
          <a:srcRect r="495"/>
          <a:stretch/>
        </p:blipFill>
        <p:spPr>
          <a:xfrm>
            <a:off x="838200" y="5309418"/>
            <a:ext cx="10515599" cy="541048"/>
          </a:xfrm>
          <a:prstGeom prst="rect">
            <a:avLst/>
          </a:prstGeom>
        </p:spPr>
      </p:pic>
    </p:spTree>
    <p:extLst>
      <p:ext uri="{BB962C8B-B14F-4D97-AF65-F5344CB8AC3E}">
        <p14:creationId xmlns:p14="http://schemas.microsoft.com/office/powerpoint/2010/main" val="3129139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5140</TotalTime>
  <Words>10214</Words>
  <Application>Microsoft Office PowerPoint</Application>
  <PresentationFormat>Widescreen</PresentationFormat>
  <Paragraphs>774</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Symbol</vt:lpstr>
      <vt:lpstr>Times New Roman</vt:lpstr>
      <vt:lpstr>Times New Roman </vt:lpstr>
      <vt:lpstr>Office Theme</vt:lpstr>
      <vt:lpstr>Đội ngũ dự án: 1. Vũ Ngọc Tùng 2. Tạ Quang Thắng 3. Phạm Hồng Thái  4. Phan Thanh Tùng</vt:lpstr>
      <vt:lpstr>Tổng quan nội dung và quy trình bài toán</vt:lpstr>
      <vt:lpstr>I. Giới Thiệu </vt:lpstr>
      <vt:lpstr>I. Giới Thiệu </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 Phân tích &amp; khám phá dữ liệu (EDA)</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III. Tiền xử lý dữ liệu (Data preprocessing)</vt:lpstr>
      <vt:lpstr>IV. Phương pháp Nghiên cứu </vt:lpstr>
      <vt:lpstr>IV. Phương pháp Nghiên cứu </vt:lpstr>
      <vt:lpstr>V. Các thí nghiệm – Thí nghiệm 1</vt:lpstr>
      <vt:lpstr>V. Các thí nghiệm - Thí nghiệm 2 </vt:lpstr>
      <vt:lpstr>V. Các thí nghiệm - Thí nghiệm 2 Thí nghiệm 2: Tạo các đặc trưng mới:  </vt:lpstr>
      <vt:lpstr>VI. So sánh 2 thí nghiệm </vt:lpstr>
      <vt:lpstr>VI. So sánh 2 thí nghiệm  </vt:lpstr>
      <vt:lpstr>VI. So sánh 2 thí nghiệm   </vt:lpstr>
      <vt:lpstr>VI. So sánh 2 thí nghiệm   </vt:lpstr>
      <vt:lpstr>VII. Kết luận và hướng phát triển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Đội ngũ dự án: 1. Vũ Ngọc Tùng 2. Phan Thanh Tùng 3. Phạm Hồng Thái 4. Tạ Quang Thắng</dc:title>
  <dc:creator>Tung</dc:creator>
  <cp:lastModifiedBy>Tung</cp:lastModifiedBy>
  <cp:revision>148</cp:revision>
  <dcterms:created xsi:type="dcterms:W3CDTF">2025-10-27T04:03:01Z</dcterms:created>
  <dcterms:modified xsi:type="dcterms:W3CDTF">2025-11-29T13:46:51Z</dcterms:modified>
</cp:coreProperties>
</file>